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3" r:id="rId3"/>
    <p:sldId id="298" r:id="rId4"/>
    <p:sldId id="257" r:id="rId5"/>
    <p:sldId id="258" r:id="rId6"/>
    <p:sldId id="259" r:id="rId7"/>
    <p:sldId id="299" r:id="rId8"/>
    <p:sldId id="300" r:id="rId9"/>
    <p:sldId id="301" r:id="rId10"/>
    <p:sldId id="302" r:id="rId11"/>
    <p:sldId id="297"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FA5E5-6DB8-4CFB-AC19-F3ED43F94EC6}" type="datetimeFigureOut">
              <a:rPr lang="es-MX" smtClean="0"/>
              <a:t>22/08/2016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87A1EC-F3FE-4683-B1ED-30AB9DFB9E57}" type="slidenum">
              <a:rPr lang="es-MX" smtClean="0"/>
              <a:t>‹Nº›</a:t>
            </a:fld>
            <a:endParaRPr lang="es-MX"/>
          </a:p>
        </p:txBody>
      </p:sp>
    </p:spTree>
    <p:extLst>
      <p:ext uri="{BB962C8B-B14F-4D97-AF65-F5344CB8AC3E}">
        <p14:creationId xmlns:p14="http://schemas.microsoft.com/office/powerpoint/2010/main" val="2260557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latin typeface="Arial" pitchFamily="34" charset="0"/>
                <a:cs typeface="Arial" pitchFamily="34" charset="0"/>
              </a:rPr>
              <a:t>UNIVERSIDAD AUTÓNOMA DEL ESTADO DE HIDALGO</a:t>
            </a:r>
          </a:p>
          <a:p>
            <a:pPr algn="ctr"/>
            <a:r>
              <a:rPr lang="es-MX" sz="2300" dirty="0" smtClean="0">
                <a:latin typeface="Arial" pitchFamily="34" charset="0"/>
                <a:cs typeface="Arial" pitchFamily="34" charset="0"/>
              </a:rPr>
              <a:t>ESCUELA SUPERIOR DE ZIMAPÁN</a:t>
            </a:r>
            <a:endParaRPr lang="es-MX" sz="2300" dirty="0">
              <a:latin typeface="Arial" pitchFamily="34" charset="0"/>
              <a:cs typeface="Arial" pitchFamily="34" charset="0"/>
            </a:endParaRPr>
          </a:p>
        </p:txBody>
      </p:sp>
      <p:sp>
        <p:nvSpPr>
          <p:cNvPr id="7" name="6 CuadroTexto"/>
          <p:cNvSpPr txBox="1"/>
          <p:nvPr/>
        </p:nvSpPr>
        <p:spPr>
          <a:xfrm>
            <a:off x="761395" y="2564904"/>
            <a:ext cx="7821465" cy="3370153"/>
          </a:xfrm>
          <a:prstGeom prst="rect">
            <a:avLst/>
          </a:prstGeom>
          <a:noFill/>
        </p:spPr>
        <p:txBody>
          <a:bodyPr wrap="square" rtlCol="0">
            <a:spAutoFit/>
          </a:bodyPr>
          <a:lstStyle/>
          <a:p>
            <a:pPr algn="ctr"/>
            <a:r>
              <a:rPr lang="es-MX" sz="2800" b="1" dirty="0" smtClean="0">
                <a:latin typeface="Arial" pitchFamily="34" charset="0"/>
                <a:cs typeface="Arial" pitchFamily="34" charset="0"/>
              </a:rPr>
              <a:t>Licenciatura en Derecho</a:t>
            </a:r>
          </a:p>
          <a:p>
            <a:pPr algn="ctr"/>
            <a:endParaRPr lang="es-MX" sz="2800" b="1" dirty="0" smtClean="0">
              <a:latin typeface="Arial" pitchFamily="34" charset="0"/>
              <a:cs typeface="Arial" pitchFamily="34" charset="0"/>
            </a:endParaRPr>
          </a:p>
          <a:p>
            <a:pPr algn="ctr"/>
            <a:r>
              <a:rPr lang="es-MX" sz="2800" b="1" dirty="0" smtClean="0">
                <a:latin typeface="Arial" pitchFamily="34" charset="0"/>
                <a:cs typeface="Arial" pitchFamily="34" charset="0"/>
              </a:rPr>
              <a:t>Introducción al Estudio del Derecho </a:t>
            </a:r>
          </a:p>
          <a:p>
            <a:pPr algn="ctr"/>
            <a:endParaRPr lang="es-MX" sz="2000" b="1" dirty="0" smtClean="0">
              <a:latin typeface="Arial" pitchFamily="34" charset="0"/>
              <a:cs typeface="Arial" pitchFamily="34" charset="0"/>
            </a:endParaRPr>
          </a:p>
          <a:p>
            <a:pPr algn="ctr"/>
            <a:endParaRPr lang="es-MX" sz="2000" b="1" dirty="0">
              <a:latin typeface="Arial" pitchFamily="34" charset="0"/>
              <a:cs typeface="Arial" pitchFamily="34" charset="0"/>
            </a:endParaRPr>
          </a:p>
          <a:p>
            <a:pPr algn="ctr"/>
            <a:endParaRPr lang="es-MX" sz="2000" b="1" dirty="0">
              <a:latin typeface="Arial" pitchFamily="34" charset="0"/>
              <a:cs typeface="Arial" pitchFamily="34" charset="0"/>
            </a:endParaRPr>
          </a:p>
          <a:p>
            <a:pPr algn="ctr"/>
            <a:r>
              <a:rPr lang="es-MX" sz="2300" b="1" dirty="0" smtClean="0">
                <a:latin typeface="Arial" pitchFamily="34" charset="0"/>
                <a:cs typeface="Arial" pitchFamily="34" charset="0"/>
              </a:rPr>
              <a:t>Catedrático: Lic. Guadalupe Chávez Trejo</a:t>
            </a:r>
          </a:p>
          <a:p>
            <a:pPr algn="ctr"/>
            <a:endParaRPr lang="es-MX" sz="2300" b="1" dirty="0" smtClean="0">
              <a:latin typeface="Arial" pitchFamily="34" charset="0"/>
              <a:cs typeface="Arial" pitchFamily="34" charset="0"/>
            </a:endParaRPr>
          </a:p>
          <a:p>
            <a:pPr algn="ctr"/>
            <a:r>
              <a:rPr lang="es-MX" sz="2300" b="1" dirty="0" smtClean="0">
                <a:latin typeface="Arial" pitchFamily="34" charset="0"/>
                <a:cs typeface="Arial" pitchFamily="34" charset="0"/>
              </a:rPr>
              <a:t>Período Lectivo </a:t>
            </a:r>
            <a:r>
              <a:rPr lang="es-MX" sz="2300" b="1" dirty="0" smtClean="0">
                <a:latin typeface="Arial" pitchFamily="34" charset="0"/>
                <a:cs typeface="Arial" pitchFamily="34" charset="0"/>
              </a:rPr>
              <a:t>Julio </a:t>
            </a:r>
            <a:r>
              <a:rPr lang="es-MX" sz="2300" b="1" smtClean="0">
                <a:latin typeface="Arial" pitchFamily="34" charset="0"/>
                <a:cs typeface="Arial" pitchFamily="34" charset="0"/>
              </a:rPr>
              <a:t>- Diciembre </a:t>
            </a:r>
            <a:r>
              <a:rPr lang="es-MX" sz="2300" b="1" dirty="0" smtClean="0">
                <a:latin typeface="Arial" pitchFamily="34" charset="0"/>
                <a:cs typeface="Arial" pitchFamily="34" charset="0"/>
              </a:rPr>
              <a:t>2016</a:t>
            </a:r>
            <a:endParaRPr lang="es-MX" sz="23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2" y="1196752"/>
            <a:ext cx="7704856" cy="3785652"/>
          </a:xfrm>
          <a:prstGeom prst="rect">
            <a:avLst/>
          </a:prstGeom>
          <a:noFill/>
        </p:spPr>
        <p:txBody>
          <a:bodyPr wrap="square" rtlCol="0">
            <a:spAutoFit/>
          </a:bodyPr>
          <a:lstStyle/>
          <a:p>
            <a:pPr marL="285750" indent="-285750" algn="just">
              <a:buFont typeface="Wingdings" pitchFamily="2" charset="2"/>
              <a:buChar char="§"/>
            </a:pPr>
            <a:r>
              <a:rPr lang="es-MX" sz="2000" dirty="0" smtClean="0">
                <a:latin typeface="Arial" pitchFamily="34" charset="0"/>
                <a:cs typeface="Arial" pitchFamily="34" charset="0"/>
              </a:rPr>
              <a:t>Gozar </a:t>
            </a:r>
            <a:r>
              <a:rPr lang="es-MX" sz="2000" dirty="0">
                <a:latin typeface="Arial" pitchFamily="34" charset="0"/>
                <a:cs typeface="Arial" pitchFamily="34" charset="0"/>
              </a:rPr>
              <a:t>de buena reputación y no haber sido </a:t>
            </a:r>
            <a:r>
              <a:rPr lang="es-MX" sz="2000" dirty="0" smtClean="0">
                <a:latin typeface="Arial" pitchFamily="34" charset="0"/>
                <a:cs typeface="Arial" pitchFamily="34" charset="0"/>
              </a:rPr>
              <a:t>condenado por </a:t>
            </a:r>
            <a:r>
              <a:rPr lang="es-MX" sz="2000" dirty="0">
                <a:latin typeface="Arial" pitchFamily="34" charset="0"/>
                <a:cs typeface="Arial" pitchFamily="34" charset="0"/>
              </a:rPr>
              <a:t>delito que amerite pena corporal de </a:t>
            </a:r>
            <a:r>
              <a:rPr lang="es-MX" sz="2000" dirty="0" smtClean="0">
                <a:latin typeface="Arial" pitchFamily="34" charset="0"/>
                <a:cs typeface="Arial" pitchFamily="34" charset="0"/>
              </a:rPr>
              <a:t>más </a:t>
            </a:r>
            <a:r>
              <a:rPr lang="es-MX" sz="2000" dirty="0">
                <a:latin typeface="Arial" pitchFamily="34" charset="0"/>
                <a:cs typeface="Arial" pitchFamily="34" charset="0"/>
              </a:rPr>
              <a:t>de un año de prisión; pero si se tratare de </a:t>
            </a:r>
            <a:r>
              <a:rPr lang="es-MX" sz="2000" dirty="0" smtClean="0">
                <a:latin typeface="Arial" pitchFamily="34" charset="0"/>
                <a:cs typeface="Arial" pitchFamily="34" charset="0"/>
              </a:rPr>
              <a:t>robo</a:t>
            </a:r>
            <a:r>
              <a:rPr lang="es-MX" sz="2000" dirty="0">
                <a:latin typeface="Arial" pitchFamily="34" charset="0"/>
                <a:cs typeface="Arial" pitchFamily="34" charset="0"/>
              </a:rPr>
              <a:t>, fraude, falsificación, abuso de confianza y </a:t>
            </a:r>
            <a:r>
              <a:rPr lang="es-MX" sz="2000" dirty="0" smtClean="0">
                <a:latin typeface="Arial" pitchFamily="34" charset="0"/>
                <a:cs typeface="Arial" pitchFamily="34" charset="0"/>
              </a:rPr>
              <a:t>otro </a:t>
            </a:r>
            <a:r>
              <a:rPr lang="es-MX" sz="2000" dirty="0">
                <a:latin typeface="Arial" pitchFamily="34" charset="0"/>
                <a:cs typeface="Arial" pitchFamily="34" charset="0"/>
              </a:rPr>
              <a:t>que lastime seriamente la buena fama en el </a:t>
            </a:r>
            <a:r>
              <a:rPr lang="es-MX" sz="2000" dirty="0" smtClean="0">
                <a:latin typeface="Arial" pitchFamily="34" charset="0"/>
                <a:cs typeface="Arial" pitchFamily="34" charset="0"/>
              </a:rPr>
              <a:t>concepto </a:t>
            </a:r>
            <a:r>
              <a:rPr lang="es-MX" sz="2000" dirty="0">
                <a:latin typeface="Arial" pitchFamily="34" charset="0"/>
                <a:cs typeface="Arial" pitchFamily="34" charset="0"/>
              </a:rPr>
              <a:t>público, inhabilitará para el cargo, </a:t>
            </a:r>
            <a:r>
              <a:rPr lang="es-MX" sz="2000" dirty="0" smtClean="0">
                <a:latin typeface="Arial" pitchFamily="34" charset="0"/>
                <a:cs typeface="Arial" pitchFamily="34" charset="0"/>
              </a:rPr>
              <a:t>cualquiera </a:t>
            </a:r>
            <a:r>
              <a:rPr lang="es-MX" sz="2000" dirty="0">
                <a:latin typeface="Arial" pitchFamily="34" charset="0"/>
                <a:cs typeface="Arial" pitchFamily="34" charset="0"/>
              </a:rPr>
              <a:t>que haya sido la </a:t>
            </a:r>
            <a:r>
              <a:rPr lang="es-MX" sz="2000" dirty="0" smtClean="0">
                <a:latin typeface="Arial" pitchFamily="34" charset="0"/>
                <a:cs typeface="Arial" pitchFamily="34" charset="0"/>
              </a:rPr>
              <a:t>pena.</a:t>
            </a:r>
          </a:p>
          <a:p>
            <a:pPr marL="285750" indent="-285750" algn="just">
              <a:buFont typeface="Wingdings" pitchFamily="2" charset="2"/>
              <a:buChar char="§"/>
            </a:pPr>
            <a:r>
              <a:rPr lang="es-MX" sz="2000" dirty="0" smtClean="0">
                <a:latin typeface="Arial" pitchFamily="34" charset="0"/>
                <a:cs typeface="Arial" pitchFamily="34" charset="0"/>
              </a:rPr>
              <a:t>Haber </a:t>
            </a:r>
            <a:r>
              <a:rPr lang="es-MX" sz="2000" dirty="0">
                <a:latin typeface="Arial" pitchFamily="34" charset="0"/>
                <a:cs typeface="Arial" pitchFamily="34" charset="0"/>
              </a:rPr>
              <a:t>residido en el país durante los dos años </a:t>
            </a:r>
            <a:r>
              <a:rPr lang="es-MX" sz="2000" dirty="0" smtClean="0">
                <a:latin typeface="Arial" pitchFamily="34" charset="0"/>
                <a:cs typeface="Arial" pitchFamily="34" charset="0"/>
              </a:rPr>
              <a:t>anteriores </a:t>
            </a:r>
            <a:r>
              <a:rPr lang="es-MX" sz="2000" dirty="0">
                <a:latin typeface="Arial" pitchFamily="34" charset="0"/>
                <a:cs typeface="Arial" pitchFamily="34" charset="0"/>
              </a:rPr>
              <a:t>al día de la </a:t>
            </a:r>
            <a:r>
              <a:rPr lang="es-MX" sz="2000" dirty="0" smtClean="0">
                <a:latin typeface="Arial" pitchFamily="34" charset="0"/>
                <a:cs typeface="Arial" pitchFamily="34" charset="0"/>
              </a:rPr>
              <a:t>designación. </a:t>
            </a:r>
          </a:p>
          <a:p>
            <a:pPr marL="285750" indent="-285750" algn="just">
              <a:buFont typeface="Wingdings" pitchFamily="2" charset="2"/>
              <a:buChar char="§"/>
            </a:pPr>
            <a:r>
              <a:rPr lang="es-MX" sz="2000" dirty="0" smtClean="0">
                <a:latin typeface="Arial" pitchFamily="34" charset="0"/>
                <a:cs typeface="Arial" pitchFamily="34" charset="0"/>
              </a:rPr>
              <a:t>No </a:t>
            </a:r>
            <a:r>
              <a:rPr lang="es-MX" sz="2000" dirty="0">
                <a:latin typeface="Arial" pitchFamily="34" charset="0"/>
                <a:cs typeface="Arial" pitchFamily="34" charset="0"/>
              </a:rPr>
              <a:t>haber sido Secretario de Estado, Procurador </a:t>
            </a:r>
            <a:r>
              <a:rPr lang="es-MX" sz="2000" dirty="0" smtClean="0">
                <a:latin typeface="Arial" pitchFamily="34" charset="0"/>
                <a:cs typeface="Arial" pitchFamily="34" charset="0"/>
              </a:rPr>
              <a:t>General </a:t>
            </a:r>
            <a:r>
              <a:rPr lang="es-MX" sz="2000" dirty="0">
                <a:latin typeface="Arial" pitchFamily="34" charset="0"/>
                <a:cs typeface="Arial" pitchFamily="34" charset="0"/>
              </a:rPr>
              <a:t>de la República o de Justicia del Distrito </a:t>
            </a:r>
            <a:r>
              <a:rPr lang="es-MX" sz="2000" dirty="0" smtClean="0">
                <a:latin typeface="Arial" pitchFamily="34" charset="0"/>
                <a:cs typeface="Arial" pitchFamily="34" charset="0"/>
              </a:rPr>
              <a:t>Federal</a:t>
            </a:r>
            <a:r>
              <a:rPr lang="es-MX" sz="2000" dirty="0">
                <a:latin typeface="Arial" pitchFamily="34" charset="0"/>
                <a:cs typeface="Arial" pitchFamily="34" charset="0"/>
              </a:rPr>
              <a:t>, senador, diputado federal ni gobernador </a:t>
            </a:r>
            <a:r>
              <a:rPr lang="es-MX" sz="2000" dirty="0" smtClean="0">
                <a:latin typeface="Arial" pitchFamily="34" charset="0"/>
                <a:cs typeface="Arial" pitchFamily="34" charset="0"/>
              </a:rPr>
              <a:t>de algún </a:t>
            </a:r>
            <a:r>
              <a:rPr lang="es-MX" sz="2000" dirty="0">
                <a:latin typeface="Arial" pitchFamily="34" charset="0"/>
                <a:cs typeface="Arial" pitchFamily="34" charset="0"/>
              </a:rPr>
              <a:t>Estado o Jefe del Distrito Federal, </a:t>
            </a:r>
            <a:r>
              <a:rPr lang="es-MX" sz="2000" dirty="0" smtClean="0">
                <a:latin typeface="Arial" pitchFamily="34" charset="0"/>
                <a:cs typeface="Arial" pitchFamily="34" charset="0"/>
              </a:rPr>
              <a:t>durante </a:t>
            </a:r>
            <a:r>
              <a:rPr lang="es-MX" sz="2000" dirty="0">
                <a:latin typeface="Arial" pitchFamily="34" charset="0"/>
                <a:cs typeface="Arial" pitchFamily="34" charset="0"/>
              </a:rPr>
              <a:t>el año previo al día de su nombramiento. </a:t>
            </a:r>
          </a:p>
        </p:txBody>
      </p:sp>
    </p:spTree>
    <p:extLst>
      <p:ext uri="{BB962C8B-B14F-4D97-AF65-F5344CB8AC3E}">
        <p14:creationId xmlns:p14="http://schemas.microsoft.com/office/powerpoint/2010/main" val="7870069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flipH="1">
            <a:off x="3419872" y="3356992"/>
            <a:ext cx="1872208" cy="2038473"/>
          </a:xfrm>
          <a:prstGeom prst="rect">
            <a:avLst/>
          </a:prstGeom>
        </p:spPr>
      </p:pic>
      <p:sp>
        <p:nvSpPr>
          <p:cNvPr id="5" name="4 CuadroTexto"/>
          <p:cNvSpPr txBox="1"/>
          <p:nvPr/>
        </p:nvSpPr>
        <p:spPr>
          <a:xfrm>
            <a:off x="666256" y="476672"/>
            <a:ext cx="7866184" cy="3231654"/>
          </a:xfrm>
          <a:prstGeom prst="rect">
            <a:avLst/>
          </a:prstGeom>
          <a:noFill/>
        </p:spPr>
        <p:txBody>
          <a:bodyPr wrap="square" rtlCol="0">
            <a:spAutoFit/>
          </a:bodyPr>
          <a:lstStyle/>
          <a:p>
            <a:pPr algn="ctr"/>
            <a:r>
              <a:rPr lang="es-ES" sz="2400" b="1" dirty="0" smtClean="0">
                <a:latin typeface="Arial" pitchFamily="34" charset="0"/>
                <a:cs typeface="Arial" pitchFamily="34" charset="0"/>
              </a:rPr>
              <a:t>Bibliografía</a:t>
            </a:r>
          </a:p>
          <a:p>
            <a:pPr algn="ctr"/>
            <a:endParaRPr lang="es-ES" sz="2400" dirty="0" smtClean="0">
              <a:latin typeface="Arial" pitchFamily="34" charset="0"/>
              <a:cs typeface="Arial" pitchFamily="34" charset="0"/>
            </a:endParaRPr>
          </a:p>
          <a:p>
            <a:pPr algn="ctr"/>
            <a:endParaRPr lang="es-ES" sz="2000" dirty="0">
              <a:latin typeface="Arial" pitchFamily="34" charset="0"/>
              <a:cs typeface="Arial" pitchFamily="34" charset="0"/>
            </a:endParaRPr>
          </a:p>
          <a:p>
            <a:pPr algn="ctr"/>
            <a:r>
              <a:rPr lang="es-ES" sz="2000" dirty="0" smtClean="0">
                <a:latin typeface="Arial" pitchFamily="34" charset="0"/>
                <a:cs typeface="Arial" pitchFamily="34" charset="0"/>
              </a:rPr>
              <a:t>García Máynez, E. (2011). Introducción al Estudio del Derecho</a:t>
            </a:r>
            <a:r>
              <a:rPr lang="es-ES" sz="2000" i="1" dirty="0" smtClean="0">
                <a:latin typeface="Arial" pitchFamily="34" charset="0"/>
                <a:cs typeface="Arial" pitchFamily="34" charset="0"/>
              </a:rPr>
              <a:t>.</a:t>
            </a:r>
            <a:r>
              <a:rPr lang="es-ES" sz="2000" dirty="0" smtClean="0">
                <a:latin typeface="Arial" pitchFamily="34" charset="0"/>
                <a:cs typeface="Arial" pitchFamily="34" charset="0"/>
              </a:rPr>
              <a:t> México: Porrúa.</a:t>
            </a:r>
          </a:p>
          <a:p>
            <a:pPr algn="ctr"/>
            <a:endParaRPr lang="es-ES" sz="2000" dirty="0">
              <a:latin typeface="Arial" pitchFamily="34" charset="0"/>
              <a:cs typeface="Arial" pitchFamily="34" charset="0"/>
            </a:endParaRPr>
          </a:p>
          <a:p>
            <a:pPr algn="ctr"/>
            <a:endParaRPr lang="es-ES" sz="2000" dirty="0" smtClean="0">
              <a:latin typeface="Arial" pitchFamily="34" charset="0"/>
              <a:cs typeface="Arial" pitchFamily="34" charset="0"/>
            </a:endParaRPr>
          </a:p>
          <a:p>
            <a:pPr algn="ctr"/>
            <a:r>
              <a:rPr lang="es-ES" sz="2000" dirty="0" smtClean="0">
                <a:latin typeface="Arial" pitchFamily="34" charset="0"/>
                <a:cs typeface="Arial" pitchFamily="34" charset="0"/>
              </a:rPr>
              <a:t>Constitución Política de los Estados Unidos Mexicanos. (2013).</a:t>
            </a:r>
            <a:endParaRPr lang="es-MX" sz="2000" dirty="0" smtClean="0">
              <a:latin typeface="Arial" pitchFamily="34" charset="0"/>
              <a:cs typeface="Arial" pitchFamily="34" charset="0"/>
            </a:endParaRPr>
          </a:p>
          <a:p>
            <a:pPr algn="ctr"/>
            <a:r>
              <a:rPr lang="es-ES" dirty="0" smtClean="0"/>
              <a:t> </a:t>
            </a:r>
            <a:endParaRPr lang="es-MX" dirty="0" smtClean="0"/>
          </a:p>
          <a:p>
            <a:endParaRPr lang="es-MX" dirty="0"/>
          </a:p>
        </p:txBody>
      </p:sp>
    </p:spTree>
    <p:extLst>
      <p:ext uri="{BB962C8B-B14F-4D97-AF65-F5344CB8AC3E}">
        <p14:creationId xmlns:p14="http://schemas.microsoft.com/office/powerpoint/2010/main" val="3362125422"/>
      </p:ext>
    </p:extLst>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185147"/>
            <a:ext cx="8136904" cy="6340197"/>
          </a:xfrm>
          <a:prstGeom prst="rect">
            <a:avLst/>
          </a:prstGeom>
          <a:noFill/>
        </p:spPr>
        <p:txBody>
          <a:bodyPr wrap="square" rtlCol="0">
            <a:spAutoFit/>
          </a:bodyPr>
          <a:lstStyle/>
          <a:p>
            <a:endParaRPr lang="es-MX" dirty="0"/>
          </a:p>
          <a:p>
            <a:pPr algn="ctr"/>
            <a:r>
              <a:rPr lang="es-MX" sz="2800" b="1" dirty="0" smtClean="0">
                <a:latin typeface="Arial" pitchFamily="34" charset="0"/>
                <a:cs typeface="Arial" pitchFamily="34" charset="0"/>
              </a:rPr>
              <a:t> </a:t>
            </a:r>
            <a:r>
              <a:rPr lang="es-MX" sz="2400" b="1" dirty="0" smtClean="0">
                <a:latin typeface="Arial" pitchFamily="34" charset="0"/>
                <a:cs typeface="Arial" pitchFamily="34" charset="0"/>
              </a:rPr>
              <a:t>Resumen</a:t>
            </a:r>
          </a:p>
          <a:p>
            <a:pPr algn="just"/>
            <a:endParaRPr lang="es-MX" sz="2000" dirty="0" smtClean="0">
              <a:latin typeface="Arial" pitchFamily="34" charset="0"/>
              <a:cs typeface="Arial" pitchFamily="34" charset="0"/>
            </a:endParaRPr>
          </a:p>
          <a:p>
            <a:pPr algn="just"/>
            <a:r>
              <a:rPr lang="es-MX" dirty="0" smtClean="0">
                <a:latin typeface="Arial" pitchFamily="34" charset="0"/>
                <a:cs typeface="Arial" pitchFamily="34" charset="0"/>
              </a:rPr>
              <a:t>Se ha definido al Estado como la organización jurídica de una sociedad bajo un poder de dominación que se ejerce en determinado territorio.  El Estado es, por consiguiente, una forma de organización, y dicha organización es de índole jurídica. </a:t>
            </a:r>
          </a:p>
          <a:p>
            <a:pPr algn="just"/>
            <a:r>
              <a:rPr lang="es-MX" dirty="0" smtClean="0">
                <a:latin typeface="Arial" pitchFamily="34" charset="0"/>
                <a:cs typeface="Arial" pitchFamily="34" charset="0"/>
              </a:rPr>
              <a:t>Por organización se entiende «la regla de la asociación que asigna a cada miembro de ésta su posición dentro de la misma, y las funciones que le corresponden. </a:t>
            </a:r>
          </a:p>
          <a:p>
            <a:pPr algn="just"/>
            <a:r>
              <a:rPr lang="es-MX" dirty="0" smtClean="0">
                <a:latin typeface="Arial" pitchFamily="34" charset="0"/>
                <a:cs typeface="Arial" pitchFamily="34" charset="0"/>
              </a:rPr>
              <a:t>Las normas relativas a la organización fundamental del Estado reciben el nombre de Constitución. La Constitución del Estado comprende «las reglas jurídicas que determinan los órganos supremos de éste; su modo de creación; sus relaciones recíprocas; su competencia, y la posición de cada uno en relación con el poder estatal. </a:t>
            </a:r>
          </a:p>
          <a:p>
            <a:pPr algn="just"/>
            <a:r>
              <a:rPr lang="es-MX" dirty="0" smtClean="0">
                <a:latin typeface="Arial" pitchFamily="34" charset="0"/>
                <a:cs typeface="Arial" pitchFamily="34" charset="0"/>
              </a:rPr>
              <a:t>La palabra constitución no es solamente aplicada a la estructura de la organización política, sino también a los derechos subjetivos públicos.  </a:t>
            </a:r>
          </a:p>
          <a:p>
            <a:pPr algn="ctr"/>
            <a:endParaRPr lang="es-MX" sz="2400" b="1" dirty="0" smtClean="0">
              <a:latin typeface="Arial" pitchFamily="34" charset="0"/>
              <a:cs typeface="Arial" pitchFamily="34" charset="0"/>
            </a:endParaRPr>
          </a:p>
          <a:p>
            <a:pPr algn="ctr"/>
            <a:r>
              <a:rPr lang="es-MX" sz="2400" b="1" dirty="0" smtClean="0">
                <a:latin typeface="Arial" pitchFamily="34" charset="0"/>
                <a:cs typeface="Arial" pitchFamily="34" charset="0"/>
              </a:rPr>
              <a:t>Palabras Clave </a:t>
            </a:r>
          </a:p>
          <a:p>
            <a:pPr algn="just"/>
            <a:endParaRPr lang="es-MX" sz="2000" dirty="0" smtClean="0">
              <a:latin typeface="Arial" pitchFamily="34" charset="0"/>
              <a:cs typeface="Arial" pitchFamily="34" charset="0"/>
            </a:endParaRPr>
          </a:p>
          <a:p>
            <a:pPr algn="just"/>
            <a:r>
              <a:rPr lang="es-MX" dirty="0" smtClean="0">
                <a:latin typeface="Arial" pitchFamily="34" charset="0"/>
                <a:cs typeface="Arial" pitchFamily="34" charset="0"/>
              </a:rPr>
              <a:t>Estado, constitución, órganos del Estado.</a:t>
            </a:r>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692696"/>
            <a:ext cx="7776864" cy="4524315"/>
          </a:xfrm>
          <a:prstGeom prst="rect">
            <a:avLst/>
          </a:prstGeom>
          <a:noFill/>
        </p:spPr>
        <p:txBody>
          <a:bodyPr wrap="square" rtlCol="0">
            <a:spAutoFit/>
          </a:bodyPr>
          <a:lstStyle/>
          <a:p>
            <a:pPr algn="ctr"/>
            <a:r>
              <a:rPr lang="es-MX" b="1" dirty="0" err="1" smtClean="0">
                <a:latin typeface="Arial" pitchFamily="34" charset="0"/>
                <a:cs typeface="Arial" pitchFamily="34" charset="0"/>
              </a:rPr>
              <a:t>Abstract</a:t>
            </a:r>
            <a:endParaRPr lang="es-MX" dirty="0" smtClean="0">
              <a:latin typeface="Arial" pitchFamily="34" charset="0"/>
              <a:cs typeface="Arial" pitchFamily="34" charset="0"/>
            </a:endParaRPr>
          </a:p>
          <a:p>
            <a:pPr algn="ctr"/>
            <a:endParaRPr lang="es-MX" dirty="0">
              <a:latin typeface="Arial" pitchFamily="34" charset="0"/>
              <a:cs typeface="Arial" pitchFamily="34" charset="0"/>
            </a:endParaRPr>
          </a:p>
          <a:p>
            <a:pPr algn="just"/>
            <a:r>
              <a:rPr lang="es-MX" dirty="0" smtClean="0">
                <a:latin typeface="Arial" pitchFamily="34" charset="0"/>
                <a:cs typeface="Arial" pitchFamily="34" charset="0"/>
              </a:rPr>
              <a:t>The </a:t>
            </a:r>
            <a:r>
              <a:rPr lang="es-MX" dirty="0" err="1" smtClean="0">
                <a:latin typeface="Arial" pitchFamily="34" charset="0"/>
                <a:cs typeface="Arial" pitchFamily="34" charset="0"/>
              </a:rPr>
              <a:t>state</a:t>
            </a:r>
            <a:r>
              <a:rPr lang="es-MX" dirty="0" smtClean="0">
                <a:latin typeface="Arial" pitchFamily="34" charset="0"/>
                <a:cs typeface="Arial" pitchFamily="34" charset="0"/>
              </a:rPr>
              <a:t> has </a:t>
            </a:r>
            <a:r>
              <a:rPr lang="es-MX" dirty="0" err="1" smtClean="0">
                <a:latin typeface="Arial" pitchFamily="34" charset="0"/>
                <a:cs typeface="Arial" pitchFamily="34" charset="0"/>
              </a:rPr>
              <a:t>been</a:t>
            </a:r>
            <a:r>
              <a:rPr lang="es-MX" dirty="0" smtClean="0">
                <a:latin typeface="Arial" pitchFamily="34" charset="0"/>
                <a:cs typeface="Arial" pitchFamily="34" charset="0"/>
              </a:rPr>
              <a:t> </a:t>
            </a:r>
            <a:r>
              <a:rPr lang="es-MX" dirty="0" err="1" smtClean="0">
                <a:latin typeface="Arial" pitchFamily="34" charset="0"/>
                <a:cs typeface="Arial" pitchFamily="34" charset="0"/>
              </a:rPr>
              <a:t>defined</a:t>
            </a:r>
            <a:r>
              <a:rPr lang="es-MX" dirty="0" smtClean="0">
                <a:latin typeface="Arial" pitchFamily="34" charset="0"/>
                <a:cs typeface="Arial" pitchFamily="34" charset="0"/>
              </a:rPr>
              <a:t> as </a:t>
            </a:r>
            <a:r>
              <a:rPr lang="es-MX" dirty="0" err="1" smtClean="0">
                <a:latin typeface="Arial" pitchFamily="34" charset="0"/>
                <a:cs typeface="Arial" pitchFamily="34" charset="0"/>
              </a:rPr>
              <a:t>the</a:t>
            </a:r>
            <a:r>
              <a:rPr lang="es-MX" dirty="0" smtClean="0">
                <a:latin typeface="Arial" pitchFamily="34" charset="0"/>
                <a:cs typeface="Arial" pitchFamily="34" charset="0"/>
              </a:rPr>
              <a:t> legal </a:t>
            </a:r>
            <a:r>
              <a:rPr lang="es-MX" dirty="0" err="1" smtClean="0">
                <a:latin typeface="Arial" pitchFamily="34" charset="0"/>
                <a:cs typeface="Arial" pitchFamily="34" charset="0"/>
              </a:rPr>
              <a:t>organization</a:t>
            </a:r>
            <a:r>
              <a:rPr lang="es-MX" dirty="0" smtClean="0">
                <a:latin typeface="Arial" pitchFamily="34" charset="0"/>
                <a:cs typeface="Arial" pitchFamily="34" charset="0"/>
              </a:rPr>
              <a:t> of a </a:t>
            </a:r>
            <a:r>
              <a:rPr lang="es-MX" dirty="0" err="1" smtClean="0">
                <a:latin typeface="Arial" pitchFamily="34" charset="0"/>
                <a:cs typeface="Arial" pitchFamily="34" charset="0"/>
              </a:rPr>
              <a:t>society</a:t>
            </a:r>
            <a:r>
              <a:rPr lang="es-MX" dirty="0" smtClean="0">
                <a:latin typeface="Arial" pitchFamily="34" charset="0"/>
                <a:cs typeface="Arial" pitchFamily="34" charset="0"/>
              </a:rPr>
              <a:t> </a:t>
            </a:r>
            <a:r>
              <a:rPr lang="es-MX" dirty="0" err="1" smtClean="0">
                <a:latin typeface="Arial" pitchFamily="34" charset="0"/>
                <a:cs typeface="Arial" pitchFamily="34" charset="0"/>
              </a:rPr>
              <a:t>under</a:t>
            </a:r>
            <a:r>
              <a:rPr lang="es-MX" dirty="0" smtClean="0">
                <a:latin typeface="Arial" pitchFamily="34" charset="0"/>
                <a:cs typeface="Arial" pitchFamily="34" charset="0"/>
              </a:rPr>
              <a:t> a </a:t>
            </a:r>
            <a:r>
              <a:rPr lang="es-MX" dirty="0" err="1" smtClean="0">
                <a:latin typeface="Arial" pitchFamily="34" charset="0"/>
                <a:cs typeface="Arial" pitchFamily="34" charset="0"/>
              </a:rPr>
              <a:t>dominant</a:t>
            </a:r>
            <a:r>
              <a:rPr lang="es-MX" dirty="0" smtClean="0">
                <a:latin typeface="Arial" pitchFamily="34" charset="0"/>
                <a:cs typeface="Arial" pitchFamily="34" charset="0"/>
              </a:rPr>
              <a:t> </a:t>
            </a:r>
            <a:r>
              <a:rPr lang="es-MX" dirty="0" err="1" smtClean="0">
                <a:latin typeface="Arial" pitchFamily="34" charset="0"/>
                <a:cs typeface="Arial" pitchFamily="34" charset="0"/>
              </a:rPr>
              <a:t>power</a:t>
            </a:r>
            <a:r>
              <a:rPr lang="es-MX" dirty="0" smtClean="0">
                <a:latin typeface="Arial" pitchFamily="34" charset="0"/>
                <a:cs typeface="Arial" pitchFamily="34" charset="0"/>
              </a:rPr>
              <a:t> </a:t>
            </a:r>
            <a:r>
              <a:rPr lang="es-MX" dirty="0" err="1" smtClean="0">
                <a:latin typeface="Arial" pitchFamily="34" charset="0"/>
                <a:cs typeface="Arial" pitchFamily="34" charset="0"/>
              </a:rPr>
              <a:t>that</a:t>
            </a:r>
            <a:r>
              <a:rPr lang="es-MX" dirty="0" smtClean="0">
                <a:latin typeface="Arial" pitchFamily="34" charset="0"/>
                <a:cs typeface="Arial" pitchFamily="34" charset="0"/>
              </a:rPr>
              <a:t> </a:t>
            </a:r>
            <a:r>
              <a:rPr lang="es-MX" dirty="0" err="1" smtClean="0">
                <a:latin typeface="Arial" pitchFamily="34" charset="0"/>
                <a:cs typeface="Arial" pitchFamily="34" charset="0"/>
              </a:rPr>
              <a:t>excercise</a:t>
            </a:r>
            <a:r>
              <a:rPr lang="es-MX" dirty="0" smtClean="0">
                <a:latin typeface="Arial" pitchFamily="34" charset="0"/>
                <a:cs typeface="Arial" pitchFamily="34" charset="0"/>
              </a:rPr>
              <a:t> </a:t>
            </a:r>
            <a:r>
              <a:rPr lang="es-MX" dirty="0" err="1" smtClean="0">
                <a:latin typeface="Arial" pitchFamily="34" charset="0"/>
                <a:cs typeface="Arial" pitchFamily="34" charset="0"/>
              </a:rPr>
              <a:t>under</a:t>
            </a:r>
            <a:r>
              <a:rPr lang="es-MX" dirty="0" smtClean="0">
                <a:latin typeface="Arial" pitchFamily="34" charset="0"/>
                <a:cs typeface="Arial" pitchFamily="34" charset="0"/>
              </a:rPr>
              <a:t> a </a:t>
            </a:r>
            <a:r>
              <a:rPr lang="es-MX" dirty="0" err="1" smtClean="0">
                <a:latin typeface="Arial" pitchFamily="34" charset="0"/>
                <a:cs typeface="Arial" pitchFamily="34" charset="0"/>
              </a:rPr>
              <a:t>determined</a:t>
            </a:r>
            <a:r>
              <a:rPr lang="es-MX" dirty="0" smtClean="0">
                <a:latin typeface="Arial" pitchFamily="34" charset="0"/>
                <a:cs typeface="Arial" pitchFamily="34" charset="0"/>
              </a:rPr>
              <a:t> </a:t>
            </a:r>
            <a:r>
              <a:rPr lang="es-MX" dirty="0" err="1" smtClean="0">
                <a:latin typeface="Arial" pitchFamily="34" charset="0"/>
                <a:cs typeface="Arial" pitchFamily="34" charset="0"/>
              </a:rPr>
              <a:t>territory</a:t>
            </a:r>
            <a:r>
              <a:rPr lang="es-MX" dirty="0" smtClean="0">
                <a:latin typeface="Arial" pitchFamily="34" charset="0"/>
                <a:cs typeface="Arial" pitchFamily="34" charset="0"/>
              </a:rPr>
              <a:t>. The </a:t>
            </a:r>
            <a:r>
              <a:rPr lang="es-MX" dirty="0" err="1" smtClean="0">
                <a:latin typeface="Arial" pitchFamily="34" charset="0"/>
                <a:cs typeface="Arial" pitchFamily="34" charset="0"/>
              </a:rPr>
              <a:t>state</a:t>
            </a:r>
            <a:r>
              <a:rPr lang="es-MX" dirty="0" smtClean="0">
                <a:latin typeface="Arial" pitchFamily="34" charset="0"/>
                <a:cs typeface="Arial" pitchFamily="34" charset="0"/>
              </a:rPr>
              <a:t> is, </a:t>
            </a:r>
            <a:r>
              <a:rPr lang="es-MX" dirty="0" err="1" smtClean="0">
                <a:latin typeface="Arial" pitchFamily="34" charset="0"/>
                <a:cs typeface="Arial" pitchFamily="34" charset="0"/>
              </a:rPr>
              <a:t>an</a:t>
            </a:r>
            <a:r>
              <a:rPr lang="es-MX" dirty="0" smtClean="0">
                <a:latin typeface="Arial" pitchFamily="34" charset="0"/>
                <a:cs typeface="Arial" pitchFamily="34" charset="0"/>
              </a:rPr>
              <a:t> </a:t>
            </a:r>
            <a:r>
              <a:rPr lang="es-MX" dirty="0" err="1" smtClean="0">
                <a:latin typeface="Arial" pitchFamily="34" charset="0"/>
                <a:cs typeface="Arial" pitchFamily="34" charset="0"/>
              </a:rPr>
              <a:t>organization</a:t>
            </a:r>
            <a:r>
              <a:rPr lang="es-MX" dirty="0" smtClean="0">
                <a:latin typeface="Arial" pitchFamily="34" charset="0"/>
                <a:cs typeface="Arial" pitchFamily="34" charset="0"/>
              </a:rPr>
              <a:t> </a:t>
            </a:r>
            <a:r>
              <a:rPr lang="es-MX" dirty="0" err="1" smtClean="0">
                <a:latin typeface="Arial" pitchFamily="34" charset="0"/>
                <a:cs typeface="Arial" pitchFamily="34" charset="0"/>
              </a:rPr>
              <a:t>form</a:t>
            </a:r>
            <a:r>
              <a:rPr lang="es-MX" dirty="0" smtClean="0">
                <a:latin typeface="Arial" pitchFamily="34" charset="0"/>
                <a:cs typeface="Arial" pitchFamily="34" charset="0"/>
              </a:rPr>
              <a:t> and </a:t>
            </a:r>
            <a:r>
              <a:rPr lang="es-MX" dirty="0" err="1" smtClean="0">
                <a:latin typeface="Arial" pitchFamily="34" charset="0"/>
                <a:cs typeface="Arial" pitchFamily="34" charset="0"/>
              </a:rPr>
              <a:t>such</a:t>
            </a:r>
            <a:r>
              <a:rPr lang="es-MX" dirty="0" smtClean="0">
                <a:latin typeface="Arial" pitchFamily="34" charset="0"/>
                <a:cs typeface="Arial" pitchFamily="34" charset="0"/>
              </a:rPr>
              <a:t> </a:t>
            </a:r>
            <a:r>
              <a:rPr lang="es-MX" dirty="0" err="1" smtClean="0">
                <a:latin typeface="Arial" pitchFamily="34" charset="0"/>
                <a:cs typeface="Arial" pitchFamily="34" charset="0"/>
              </a:rPr>
              <a:t>organization</a:t>
            </a:r>
            <a:r>
              <a:rPr lang="es-MX" dirty="0" smtClean="0">
                <a:latin typeface="Arial" pitchFamily="34" charset="0"/>
                <a:cs typeface="Arial" pitchFamily="34" charset="0"/>
              </a:rPr>
              <a:t> is a legal </a:t>
            </a:r>
            <a:r>
              <a:rPr lang="es-MX" dirty="0" err="1" smtClean="0">
                <a:latin typeface="Arial" pitchFamily="34" charset="0"/>
                <a:cs typeface="Arial" pitchFamily="34" charset="0"/>
              </a:rPr>
              <a:t>kind</a:t>
            </a:r>
            <a:r>
              <a:rPr lang="es-MX" dirty="0" smtClean="0">
                <a:latin typeface="Arial" pitchFamily="34" charset="0"/>
                <a:cs typeface="Arial" pitchFamily="34" charset="0"/>
              </a:rPr>
              <a:t>.</a:t>
            </a:r>
          </a:p>
          <a:p>
            <a:pPr algn="just"/>
            <a:r>
              <a:rPr lang="es-MX" dirty="0" err="1" smtClean="0">
                <a:latin typeface="Arial" pitchFamily="34" charset="0"/>
                <a:cs typeface="Arial" pitchFamily="34" charset="0"/>
              </a:rPr>
              <a:t>By</a:t>
            </a:r>
            <a:r>
              <a:rPr lang="es-MX" dirty="0" smtClean="0">
                <a:latin typeface="Arial" pitchFamily="34" charset="0"/>
                <a:cs typeface="Arial" pitchFamily="34" charset="0"/>
              </a:rPr>
              <a:t> </a:t>
            </a:r>
            <a:r>
              <a:rPr lang="es-MX" dirty="0" err="1" smtClean="0">
                <a:latin typeface="Arial" pitchFamily="34" charset="0"/>
                <a:cs typeface="Arial" pitchFamily="34" charset="0"/>
              </a:rPr>
              <a:t>organization</a:t>
            </a:r>
            <a:r>
              <a:rPr lang="es-MX" dirty="0" smtClean="0">
                <a:latin typeface="Arial" pitchFamily="34" charset="0"/>
                <a:cs typeface="Arial" pitchFamily="34" charset="0"/>
              </a:rPr>
              <a:t> </a:t>
            </a:r>
            <a:r>
              <a:rPr lang="es-MX" dirty="0" err="1" smtClean="0">
                <a:latin typeface="Arial" pitchFamily="34" charset="0"/>
                <a:cs typeface="Arial" pitchFamily="34" charset="0"/>
              </a:rPr>
              <a:t>it</a:t>
            </a:r>
            <a:r>
              <a:rPr lang="es-MX" dirty="0" smtClean="0">
                <a:latin typeface="Arial" pitchFamily="34" charset="0"/>
                <a:cs typeface="Arial" pitchFamily="34" charset="0"/>
              </a:rPr>
              <a:t> is </a:t>
            </a:r>
            <a:r>
              <a:rPr lang="es-MX" dirty="0" err="1" smtClean="0">
                <a:latin typeface="Arial" pitchFamily="34" charset="0"/>
                <a:cs typeface="Arial" pitchFamily="34" charset="0"/>
              </a:rPr>
              <a:t>understood</a:t>
            </a:r>
            <a:r>
              <a:rPr lang="es-MX" dirty="0" smtClean="0">
                <a:latin typeface="Arial" pitchFamily="34" charset="0"/>
                <a:cs typeface="Arial" pitchFamily="34" charset="0"/>
              </a:rPr>
              <a:t> “</a:t>
            </a:r>
            <a:r>
              <a:rPr lang="es-MX" dirty="0" err="1" smtClean="0">
                <a:latin typeface="Arial" pitchFamily="34" charset="0"/>
                <a:cs typeface="Arial" pitchFamily="34" charset="0"/>
              </a:rPr>
              <a:t>the</a:t>
            </a:r>
            <a:r>
              <a:rPr lang="es-MX" dirty="0" smtClean="0">
                <a:latin typeface="Arial" pitchFamily="34" charset="0"/>
                <a:cs typeface="Arial" pitchFamily="34" charset="0"/>
              </a:rPr>
              <a:t> </a:t>
            </a:r>
            <a:r>
              <a:rPr lang="es-MX" dirty="0" err="1" smtClean="0">
                <a:latin typeface="Arial" pitchFamily="34" charset="0"/>
                <a:cs typeface="Arial" pitchFamily="34" charset="0"/>
              </a:rPr>
              <a:t>association</a:t>
            </a:r>
            <a:r>
              <a:rPr lang="es-MX" dirty="0" smtClean="0">
                <a:latin typeface="Arial" pitchFamily="34" charset="0"/>
                <a:cs typeface="Arial" pitchFamily="34" charset="0"/>
              </a:rPr>
              <a:t> rule </a:t>
            </a:r>
            <a:r>
              <a:rPr lang="es-MX" dirty="0" err="1" smtClean="0">
                <a:latin typeface="Arial" pitchFamily="34" charset="0"/>
                <a:cs typeface="Arial" pitchFamily="34" charset="0"/>
              </a:rPr>
              <a:t>that</a:t>
            </a:r>
            <a:r>
              <a:rPr lang="es-MX" dirty="0" smtClean="0">
                <a:latin typeface="Arial" pitchFamily="34" charset="0"/>
                <a:cs typeface="Arial" pitchFamily="34" charset="0"/>
              </a:rPr>
              <a:t> </a:t>
            </a:r>
            <a:r>
              <a:rPr lang="es-MX" dirty="0" err="1" smtClean="0">
                <a:latin typeface="Arial" pitchFamily="34" charset="0"/>
                <a:cs typeface="Arial" pitchFamily="34" charset="0"/>
              </a:rPr>
              <a:t>assigns</a:t>
            </a:r>
            <a:r>
              <a:rPr lang="es-MX" dirty="0" smtClean="0">
                <a:latin typeface="Arial" pitchFamily="34" charset="0"/>
                <a:cs typeface="Arial" pitchFamily="34" charset="0"/>
              </a:rPr>
              <a:t> </a:t>
            </a:r>
            <a:r>
              <a:rPr lang="es-MX" dirty="0" err="1" smtClean="0">
                <a:latin typeface="Arial" pitchFamily="34" charset="0"/>
                <a:cs typeface="Arial" pitchFamily="34" charset="0"/>
              </a:rPr>
              <a:t>every</a:t>
            </a:r>
            <a:r>
              <a:rPr lang="es-MX" dirty="0" smtClean="0">
                <a:latin typeface="Arial" pitchFamily="34" charset="0"/>
                <a:cs typeface="Arial" pitchFamily="34" charset="0"/>
              </a:rPr>
              <a:t> </a:t>
            </a:r>
            <a:r>
              <a:rPr lang="es-MX" dirty="0" err="1" smtClean="0">
                <a:latin typeface="Arial" pitchFamily="34" charset="0"/>
                <a:cs typeface="Arial" pitchFamily="34" charset="0"/>
              </a:rPr>
              <a:t>member</a:t>
            </a:r>
            <a:r>
              <a:rPr lang="es-MX" dirty="0" smtClean="0">
                <a:latin typeface="Arial" pitchFamily="34" charset="0"/>
                <a:cs typeface="Arial" pitchFamily="34" charset="0"/>
              </a:rPr>
              <a:t> </a:t>
            </a:r>
            <a:r>
              <a:rPr lang="es-MX" dirty="0" err="1" smtClean="0">
                <a:latin typeface="Arial" pitchFamily="34" charset="0"/>
                <a:cs typeface="Arial" pitchFamily="34" charset="0"/>
              </a:rPr>
              <a:t>its</a:t>
            </a:r>
            <a:r>
              <a:rPr lang="es-MX" dirty="0" smtClean="0">
                <a:latin typeface="Arial" pitchFamily="34" charset="0"/>
                <a:cs typeface="Arial" pitchFamily="34" charset="0"/>
              </a:rPr>
              <a:t> position </a:t>
            </a:r>
            <a:r>
              <a:rPr lang="es-MX" dirty="0" err="1" smtClean="0">
                <a:latin typeface="Arial" pitchFamily="34" charset="0"/>
                <a:cs typeface="Arial" pitchFamily="34" charset="0"/>
              </a:rPr>
              <a:t>within</a:t>
            </a:r>
            <a:r>
              <a:rPr lang="es-MX" dirty="0" smtClean="0">
                <a:latin typeface="Arial" pitchFamily="34" charset="0"/>
                <a:cs typeface="Arial" pitchFamily="34" charset="0"/>
              </a:rPr>
              <a:t> </a:t>
            </a:r>
            <a:r>
              <a:rPr lang="es-MX" dirty="0" err="1" smtClean="0">
                <a:latin typeface="Arial" pitchFamily="34" charset="0"/>
                <a:cs typeface="Arial" pitchFamily="34" charset="0"/>
              </a:rPr>
              <a:t>the</a:t>
            </a:r>
            <a:r>
              <a:rPr lang="es-MX" dirty="0" smtClean="0">
                <a:latin typeface="Arial" pitchFamily="34" charset="0"/>
                <a:cs typeface="Arial" pitchFamily="34" charset="0"/>
              </a:rPr>
              <a:t> </a:t>
            </a:r>
            <a:r>
              <a:rPr lang="es-MX" dirty="0" err="1" smtClean="0">
                <a:latin typeface="Arial" pitchFamily="34" charset="0"/>
                <a:cs typeface="Arial" pitchFamily="34" charset="0"/>
              </a:rPr>
              <a:t>same</a:t>
            </a:r>
            <a:r>
              <a:rPr lang="es-MX" dirty="0" smtClean="0">
                <a:latin typeface="Arial" pitchFamily="34" charset="0"/>
                <a:cs typeface="Arial" pitchFamily="34" charset="0"/>
              </a:rPr>
              <a:t>, and </a:t>
            </a:r>
            <a:r>
              <a:rPr lang="es-MX" dirty="0" err="1" smtClean="0">
                <a:latin typeface="Arial" pitchFamily="34" charset="0"/>
                <a:cs typeface="Arial" pitchFamily="34" charset="0"/>
              </a:rPr>
              <a:t>the</a:t>
            </a:r>
            <a:r>
              <a:rPr lang="es-MX" dirty="0" smtClean="0">
                <a:latin typeface="Arial" pitchFamily="34" charset="0"/>
                <a:cs typeface="Arial" pitchFamily="34" charset="0"/>
              </a:rPr>
              <a:t> </a:t>
            </a:r>
            <a:r>
              <a:rPr lang="es-MX" dirty="0" err="1" smtClean="0">
                <a:latin typeface="Arial" pitchFamily="34" charset="0"/>
                <a:cs typeface="Arial" pitchFamily="34" charset="0"/>
              </a:rPr>
              <a:t>functions</a:t>
            </a:r>
            <a:r>
              <a:rPr lang="es-MX" dirty="0" smtClean="0">
                <a:latin typeface="Arial" pitchFamily="34" charset="0"/>
                <a:cs typeface="Arial" pitchFamily="34" charset="0"/>
              </a:rPr>
              <a:t> </a:t>
            </a:r>
            <a:r>
              <a:rPr lang="es-MX" dirty="0" err="1" smtClean="0">
                <a:latin typeface="Arial" pitchFamily="34" charset="0"/>
                <a:cs typeface="Arial" pitchFamily="34" charset="0"/>
              </a:rPr>
              <a:t>that</a:t>
            </a:r>
            <a:r>
              <a:rPr lang="es-MX" dirty="0" smtClean="0">
                <a:latin typeface="Arial" pitchFamily="34" charset="0"/>
                <a:cs typeface="Arial" pitchFamily="34" charset="0"/>
              </a:rPr>
              <a:t> </a:t>
            </a:r>
            <a:r>
              <a:rPr lang="es-MX" dirty="0" err="1" smtClean="0">
                <a:latin typeface="Arial" pitchFamily="34" charset="0"/>
                <a:cs typeface="Arial" pitchFamily="34" charset="0"/>
              </a:rPr>
              <a:t>correspond</a:t>
            </a:r>
            <a:r>
              <a:rPr lang="es-MX" dirty="0" smtClean="0">
                <a:latin typeface="Arial" pitchFamily="34" charset="0"/>
                <a:cs typeface="Arial" pitchFamily="34" charset="0"/>
              </a:rPr>
              <a:t>. The rules </a:t>
            </a:r>
            <a:r>
              <a:rPr lang="es-MX" dirty="0" err="1" smtClean="0">
                <a:latin typeface="Arial" pitchFamily="34" charset="0"/>
                <a:cs typeface="Arial" pitchFamily="34" charset="0"/>
              </a:rPr>
              <a:t>pertaining</a:t>
            </a:r>
            <a:r>
              <a:rPr lang="es-MX" dirty="0" smtClean="0">
                <a:latin typeface="Arial" pitchFamily="34" charset="0"/>
                <a:cs typeface="Arial" pitchFamily="34" charset="0"/>
              </a:rPr>
              <a:t> </a:t>
            </a:r>
            <a:r>
              <a:rPr lang="es-MX" dirty="0" err="1" smtClean="0">
                <a:latin typeface="Arial" pitchFamily="34" charset="0"/>
                <a:cs typeface="Arial" pitchFamily="34" charset="0"/>
              </a:rPr>
              <a:t>the</a:t>
            </a:r>
            <a:r>
              <a:rPr lang="es-MX" dirty="0" smtClean="0">
                <a:latin typeface="Arial" pitchFamily="34" charset="0"/>
                <a:cs typeface="Arial" pitchFamily="34" charset="0"/>
              </a:rPr>
              <a:t> </a:t>
            </a:r>
            <a:r>
              <a:rPr lang="es-MX" dirty="0" err="1" smtClean="0">
                <a:latin typeface="Arial" pitchFamily="34" charset="0"/>
                <a:cs typeface="Arial" pitchFamily="34" charset="0"/>
              </a:rPr>
              <a:t>state</a:t>
            </a:r>
            <a:r>
              <a:rPr lang="es-MX" dirty="0" smtClean="0">
                <a:latin typeface="Arial" pitchFamily="34" charset="0"/>
                <a:cs typeface="Arial" pitchFamily="34" charset="0"/>
              </a:rPr>
              <a:t> fundamental </a:t>
            </a:r>
            <a:r>
              <a:rPr lang="es-MX" dirty="0" err="1" smtClean="0">
                <a:latin typeface="Arial" pitchFamily="34" charset="0"/>
                <a:cs typeface="Arial" pitchFamily="34" charset="0"/>
              </a:rPr>
              <a:t>organization</a:t>
            </a:r>
            <a:r>
              <a:rPr lang="es-MX" dirty="0" smtClean="0">
                <a:latin typeface="Arial" pitchFamily="34" charset="0"/>
                <a:cs typeface="Arial" pitchFamily="34" charset="0"/>
              </a:rPr>
              <a:t> </a:t>
            </a:r>
            <a:r>
              <a:rPr lang="es-MX" dirty="0" err="1" smtClean="0">
                <a:latin typeface="Arial" pitchFamily="34" charset="0"/>
                <a:cs typeface="Arial" pitchFamily="34" charset="0"/>
              </a:rPr>
              <a:t>receive</a:t>
            </a:r>
            <a:r>
              <a:rPr lang="es-MX" dirty="0" smtClean="0">
                <a:latin typeface="Arial" pitchFamily="34" charset="0"/>
                <a:cs typeface="Arial" pitchFamily="34" charset="0"/>
              </a:rPr>
              <a:t> </a:t>
            </a:r>
            <a:r>
              <a:rPr lang="es-MX" dirty="0" err="1" smtClean="0">
                <a:latin typeface="Arial" pitchFamily="34" charset="0"/>
                <a:cs typeface="Arial" pitchFamily="34" charset="0"/>
              </a:rPr>
              <a:t>its</a:t>
            </a:r>
            <a:r>
              <a:rPr lang="es-MX" dirty="0" smtClean="0">
                <a:latin typeface="Arial" pitchFamily="34" charset="0"/>
                <a:cs typeface="Arial" pitchFamily="34" charset="0"/>
              </a:rPr>
              <a:t> name, </a:t>
            </a:r>
            <a:r>
              <a:rPr lang="es-MX" dirty="0" err="1" smtClean="0">
                <a:latin typeface="Arial" pitchFamily="34" charset="0"/>
                <a:cs typeface="Arial" pitchFamily="34" charset="0"/>
              </a:rPr>
              <a:t>the</a:t>
            </a:r>
            <a:r>
              <a:rPr lang="es-MX" dirty="0" smtClean="0">
                <a:latin typeface="Arial" pitchFamily="34" charset="0"/>
                <a:cs typeface="Arial" pitchFamily="34" charset="0"/>
              </a:rPr>
              <a:t> </a:t>
            </a:r>
            <a:r>
              <a:rPr lang="es-MX" dirty="0" err="1" smtClean="0">
                <a:latin typeface="Arial" pitchFamily="34" charset="0"/>
                <a:cs typeface="Arial" pitchFamily="34" charset="0"/>
              </a:rPr>
              <a:t>constitution</a:t>
            </a:r>
            <a:r>
              <a:rPr lang="es-MX" dirty="0" smtClean="0">
                <a:latin typeface="Arial" pitchFamily="34" charset="0"/>
                <a:cs typeface="Arial" pitchFamily="34" charset="0"/>
              </a:rPr>
              <a:t>. The </a:t>
            </a:r>
            <a:r>
              <a:rPr lang="es-MX" dirty="0" err="1" smtClean="0">
                <a:latin typeface="Arial" pitchFamily="34" charset="0"/>
                <a:cs typeface="Arial" pitchFamily="34" charset="0"/>
              </a:rPr>
              <a:t>state</a:t>
            </a:r>
            <a:r>
              <a:rPr lang="es-MX" dirty="0" smtClean="0">
                <a:latin typeface="Arial" pitchFamily="34" charset="0"/>
                <a:cs typeface="Arial" pitchFamily="34" charset="0"/>
              </a:rPr>
              <a:t> </a:t>
            </a:r>
            <a:r>
              <a:rPr lang="es-MX" dirty="0" err="1" smtClean="0">
                <a:latin typeface="Arial" pitchFamily="34" charset="0"/>
                <a:cs typeface="Arial" pitchFamily="34" charset="0"/>
              </a:rPr>
              <a:t>constitution</a:t>
            </a:r>
            <a:r>
              <a:rPr lang="es-MX" dirty="0" smtClean="0">
                <a:latin typeface="Arial" pitchFamily="34" charset="0"/>
                <a:cs typeface="Arial" pitchFamily="34" charset="0"/>
              </a:rPr>
              <a:t> </a:t>
            </a:r>
            <a:r>
              <a:rPr lang="es-MX" dirty="0" err="1" smtClean="0">
                <a:latin typeface="Arial" pitchFamily="34" charset="0"/>
                <a:cs typeface="Arial" pitchFamily="34" charset="0"/>
              </a:rPr>
              <a:t>comprehends</a:t>
            </a:r>
            <a:r>
              <a:rPr lang="es-MX" dirty="0" smtClean="0">
                <a:latin typeface="Arial" pitchFamily="34" charset="0"/>
                <a:cs typeface="Arial" pitchFamily="34" charset="0"/>
              </a:rPr>
              <a:t> “</a:t>
            </a:r>
            <a:r>
              <a:rPr lang="es-MX" dirty="0" err="1" smtClean="0">
                <a:latin typeface="Arial" pitchFamily="34" charset="0"/>
                <a:cs typeface="Arial" pitchFamily="34" charset="0"/>
              </a:rPr>
              <a:t>the</a:t>
            </a:r>
            <a:r>
              <a:rPr lang="es-MX" dirty="0" smtClean="0">
                <a:latin typeface="Arial" pitchFamily="34" charset="0"/>
                <a:cs typeface="Arial" pitchFamily="34" charset="0"/>
              </a:rPr>
              <a:t> legal rules </a:t>
            </a:r>
            <a:r>
              <a:rPr lang="es-MX" dirty="0" err="1" smtClean="0">
                <a:latin typeface="Arial" pitchFamily="34" charset="0"/>
                <a:cs typeface="Arial" pitchFamily="34" charset="0"/>
              </a:rPr>
              <a:t>that</a:t>
            </a:r>
            <a:r>
              <a:rPr lang="es-MX" dirty="0" smtClean="0">
                <a:latin typeface="Arial" pitchFamily="34" charset="0"/>
                <a:cs typeface="Arial" pitchFamily="34" charset="0"/>
              </a:rPr>
              <a:t> determine </a:t>
            </a:r>
            <a:r>
              <a:rPr lang="es-MX" dirty="0" err="1" smtClean="0">
                <a:latin typeface="Arial" pitchFamily="34" charset="0"/>
                <a:cs typeface="Arial" pitchFamily="34" charset="0"/>
              </a:rPr>
              <a:t>the</a:t>
            </a:r>
            <a:r>
              <a:rPr lang="es-MX" dirty="0" smtClean="0">
                <a:latin typeface="Arial" pitchFamily="34" charset="0"/>
                <a:cs typeface="Arial" pitchFamily="34" charset="0"/>
              </a:rPr>
              <a:t> </a:t>
            </a:r>
            <a:r>
              <a:rPr lang="es-MX" dirty="0" err="1" smtClean="0">
                <a:latin typeface="Arial" pitchFamily="34" charset="0"/>
                <a:cs typeface="Arial" pitchFamily="34" charset="0"/>
              </a:rPr>
              <a:t>supreme</a:t>
            </a:r>
            <a:r>
              <a:rPr lang="es-MX" dirty="0" smtClean="0">
                <a:latin typeface="Arial" pitchFamily="34" charset="0"/>
                <a:cs typeface="Arial" pitchFamily="34" charset="0"/>
              </a:rPr>
              <a:t> </a:t>
            </a:r>
            <a:r>
              <a:rPr lang="es-MX" dirty="0" err="1" smtClean="0">
                <a:latin typeface="Arial" pitchFamily="34" charset="0"/>
                <a:cs typeface="Arial" pitchFamily="34" charset="0"/>
              </a:rPr>
              <a:t>organs</a:t>
            </a:r>
            <a:r>
              <a:rPr lang="es-MX" dirty="0" smtClean="0">
                <a:latin typeface="Arial" pitchFamily="34" charset="0"/>
                <a:cs typeface="Arial" pitchFamily="34" charset="0"/>
              </a:rPr>
              <a:t>; </a:t>
            </a:r>
            <a:r>
              <a:rPr lang="es-MX" dirty="0" err="1" smtClean="0">
                <a:latin typeface="Arial" pitchFamily="34" charset="0"/>
                <a:cs typeface="Arial" pitchFamily="34" charset="0"/>
              </a:rPr>
              <a:t>its</a:t>
            </a:r>
            <a:r>
              <a:rPr lang="es-MX" dirty="0" smtClean="0">
                <a:latin typeface="Arial" pitchFamily="34" charset="0"/>
                <a:cs typeface="Arial" pitchFamily="34" charset="0"/>
              </a:rPr>
              <a:t> </a:t>
            </a:r>
            <a:r>
              <a:rPr lang="es-MX" dirty="0" err="1" smtClean="0">
                <a:latin typeface="Arial" pitchFamily="34" charset="0"/>
                <a:cs typeface="Arial" pitchFamily="34" charset="0"/>
              </a:rPr>
              <a:t>creation</a:t>
            </a:r>
            <a:r>
              <a:rPr lang="es-MX" dirty="0" smtClean="0">
                <a:latin typeface="Arial" pitchFamily="34" charset="0"/>
                <a:cs typeface="Arial" pitchFamily="34" charset="0"/>
              </a:rPr>
              <a:t> </a:t>
            </a:r>
            <a:r>
              <a:rPr lang="es-MX" dirty="0" err="1" smtClean="0">
                <a:latin typeface="Arial" pitchFamily="34" charset="0"/>
                <a:cs typeface="Arial" pitchFamily="34" charset="0"/>
              </a:rPr>
              <a:t>method</a:t>
            </a:r>
            <a:r>
              <a:rPr lang="es-MX" dirty="0" smtClean="0">
                <a:latin typeface="Arial" pitchFamily="34" charset="0"/>
                <a:cs typeface="Arial" pitchFamily="34" charset="0"/>
              </a:rPr>
              <a:t>; </a:t>
            </a:r>
            <a:r>
              <a:rPr lang="es-MX" dirty="0" err="1" smtClean="0">
                <a:latin typeface="Arial" pitchFamily="34" charset="0"/>
                <a:cs typeface="Arial" pitchFamily="34" charset="0"/>
              </a:rPr>
              <a:t>its</a:t>
            </a:r>
            <a:r>
              <a:rPr lang="es-MX" dirty="0" smtClean="0">
                <a:latin typeface="Arial" pitchFamily="34" charset="0"/>
                <a:cs typeface="Arial" pitchFamily="34" charset="0"/>
              </a:rPr>
              <a:t> </a:t>
            </a:r>
            <a:r>
              <a:rPr lang="es-MX" dirty="0" err="1" smtClean="0">
                <a:latin typeface="Arial" pitchFamily="34" charset="0"/>
                <a:cs typeface="Arial" pitchFamily="34" charset="0"/>
              </a:rPr>
              <a:t>reciprocal</a:t>
            </a:r>
            <a:r>
              <a:rPr lang="es-MX" dirty="0" smtClean="0">
                <a:latin typeface="Arial" pitchFamily="34" charset="0"/>
                <a:cs typeface="Arial" pitchFamily="34" charset="0"/>
              </a:rPr>
              <a:t> </a:t>
            </a:r>
            <a:r>
              <a:rPr lang="es-MX" dirty="0" err="1" smtClean="0">
                <a:latin typeface="Arial" pitchFamily="34" charset="0"/>
                <a:cs typeface="Arial" pitchFamily="34" charset="0"/>
              </a:rPr>
              <a:t>relations</a:t>
            </a:r>
            <a:r>
              <a:rPr lang="es-MX" dirty="0" smtClean="0">
                <a:latin typeface="Arial" pitchFamily="34" charset="0"/>
                <a:cs typeface="Arial" pitchFamily="34" charset="0"/>
              </a:rPr>
              <a:t>; </a:t>
            </a:r>
            <a:r>
              <a:rPr lang="es-MX" dirty="0" err="1" smtClean="0">
                <a:latin typeface="Arial" pitchFamily="34" charset="0"/>
                <a:cs typeface="Arial" pitchFamily="34" charset="0"/>
              </a:rPr>
              <a:t>its</a:t>
            </a:r>
            <a:r>
              <a:rPr lang="es-MX" dirty="0" smtClean="0">
                <a:latin typeface="Arial" pitchFamily="34" charset="0"/>
                <a:cs typeface="Arial" pitchFamily="34" charset="0"/>
              </a:rPr>
              <a:t> </a:t>
            </a:r>
            <a:r>
              <a:rPr lang="es-MX" dirty="0" err="1" smtClean="0">
                <a:latin typeface="Arial" pitchFamily="34" charset="0"/>
                <a:cs typeface="Arial" pitchFamily="34" charset="0"/>
              </a:rPr>
              <a:t>competition</a:t>
            </a:r>
            <a:r>
              <a:rPr lang="es-MX" dirty="0" smtClean="0">
                <a:latin typeface="Arial" pitchFamily="34" charset="0"/>
                <a:cs typeface="Arial" pitchFamily="34" charset="0"/>
              </a:rPr>
              <a:t>, and </a:t>
            </a:r>
            <a:r>
              <a:rPr lang="es-MX" dirty="0" err="1" smtClean="0">
                <a:latin typeface="Arial" pitchFamily="34" charset="0"/>
                <a:cs typeface="Arial" pitchFamily="34" charset="0"/>
              </a:rPr>
              <a:t>the</a:t>
            </a:r>
            <a:r>
              <a:rPr lang="es-MX" dirty="0" smtClean="0">
                <a:latin typeface="Arial" pitchFamily="34" charset="0"/>
                <a:cs typeface="Arial" pitchFamily="34" charset="0"/>
              </a:rPr>
              <a:t> position of </a:t>
            </a:r>
            <a:r>
              <a:rPr lang="es-MX" dirty="0" err="1" smtClean="0">
                <a:latin typeface="Arial" pitchFamily="34" charset="0"/>
                <a:cs typeface="Arial" pitchFamily="34" charset="0"/>
              </a:rPr>
              <a:t>each</a:t>
            </a:r>
            <a:r>
              <a:rPr lang="es-MX" dirty="0" smtClean="0">
                <a:latin typeface="Arial" pitchFamily="34" charset="0"/>
                <a:cs typeface="Arial" pitchFamily="34" charset="0"/>
              </a:rPr>
              <a:t> </a:t>
            </a:r>
            <a:r>
              <a:rPr lang="es-MX" dirty="0" err="1" smtClean="0">
                <a:latin typeface="Arial" pitchFamily="34" charset="0"/>
                <a:cs typeface="Arial" pitchFamily="34" charset="0"/>
              </a:rPr>
              <a:t>one</a:t>
            </a:r>
            <a:r>
              <a:rPr lang="es-MX" dirty="0" smtClean="0">
                <a:latin typeface="Arial" pitchFamily="34" charset="0"/>
                <a:cs typeface="Arial" pitchFamily="34" charset="0"/>
              </a:rPr>
              <a:t> in </a:t>
            </a:r>
            <a:r>
              <a:rPr lang="es-MX" dirty="0" err="1" smtClean="0">
                <a:latin typeface="Arial" pitchFamily="34" charset="0"/>
                <a:cs typeface="Arial" pitchFamily="34" charset="0"/>
              </a:rPr>
              <a:t>relation</a:t>
            </a:r>
            <a:r>
              <a:rPr lang="es-MX" dirty="0" smtClean="0">
                <a:latin typeface="Arial" pitchFamily="34" charset="0"/>
                <a:cs typeface="Arial" pitchFamily="34" charset="0"/>
              </a:rPr>
              <a:t> </a:t>
            </a:r>
            <a:r>
              <a:rPr lang="es-MX" dirty="0" err="1" smtClean="0">
                <a:latin typeface="Arial" pitchFamily="34" charset="0"/>
                <a:cs typeface="Arial" pitchFamily="34" charset="0"/>
              </a:rPr>
              <a:t>with</a:t>
            </a:r>
            <a:r>
              <a:rPr lang="es-MX" dirty="0" smtClean="0">
                <a:latin typeface="Arial" pitchFamily="34" charset="0"/>
                <a:cs typeface="Arial" pitchFamily="34" charset="0"/>
              </a:rPr>
              <a:t> </a:t>
            </a:r>
            <a:r>
              <a:rPr lang="es-MX" dirty="0" err="1" smtClean="0">
                <a:latin typeface="Arial" pitchFamily="34" charset="0"/>
                <a:cs typeface="Arial" pitchFamily="34" charset="0"/>
              </a:rPr>
              <a:t>the</a:t>
            </a:r>
            <a:r>
              <a:rPr lang="es-MX" dirty="0" smtClean="0">
                <a:latin typeface="Arial" pitchFamily="34" charset="0"/>
                <a:cs typeface="Arial" pitchFamily="34" charset="0"/>
              </a:rPr>
              <a:t> </a:t>
            </a:r>
            <a:r>
              <a:rPr lang="es-MX" dirty="0" err="1" smtClean="0">
                <a:latin typeface="Arial" pitchFamily="34" charset="0"/>
                <a:cs typeface="Arial" pitchFamily="34" charset="0"/>
              </a:rPr>
              <a:t>state</a:t>
            </a:r>
            <a:r>
              <a:rPr lang="es-MX" dirty="0" smtClean="0">
                <a:latin typeface="Arial" pitchFamily="34" charset="0"/>
                <a:cs typeface="Arial" pitchFamily="34" charset="0"/>
              </a:rPr>
              <a:t> </a:t>
            </a:r>
            <a:r>
              <a:rPr lang="es-MX" dirty="0" err="1" smtClean="0">
                <a:latin typeface="Arial" pitchFamily="34" charset="0"/>
                <a:cs typeface="Arial" pitchFamily="34" charset="0"/>
              </a:rPr>
              <a:t>power</a:t>
            </a:r>
            <a:r>
              <a:rPr lang="es-MX" dirty="0" smtClean="0">
                <a:latin typeface="Arial" pitchFamily="34" charset="0"/>
                <a:cs typeface="Arial" pitchFamily="34" charset="0"/>
              </a:rPr>
              <a:t>. The </a:t>
            </a:r>
            <a:r>
              <a:rPr lang="es-MX" dirty="0" err="1" smtClean="0">
                <a:latin typeface="Arial" pitchFamily="34" charset="0"/>
                <a:cs typeface="Arial" pitchFamily="34" charset="0"/>
              </a:rPr>
              <a:t>word</a:t>
            </a:r>
            <a:r>
              <a:rPr lang="es-MX" dirty="0" smtClean="0">
                <a:latin typeface="Arial" pitchFamily="34" charset="0"/>
                <a:cs typeface="Arial" pitchFamily="34" charset="0"/>
              </a:rPr>
              <a:t> </a:t>
            </a:r>
            <a:r>
              <a:rPr lang="es-MX" dirty="0" err="1" smtClean="0">
                <a:latin typeface="Arial" pitchFamily="34" charset="0"/>
                <a:cs typeface="Arial" pitchFamily="34" charset="0"/>
              </a:rPr>
              <a:t>constitution</a:t>
            </a:r>
            <a:r>
              <a:rPr lang="es-MX" dirty="0" smtClean="0">
                <a:latin typeface="Arial" pitchFamily="34" charset="0"/>
                <a:cs typeface="Arial" pitchFamily="34" charset="0"/>
              </a:rPr>
              <a:t> </a:t>
            </a:r>
            <a:r>
              <a:rPr lang="es-MX" dirty="0" err="1" smtClean="0">
                <a:latin typeface="Arial" pitchFamily="34" charset="0"/>
                <a:cs typeface="Arial" pitchFamily="34" charset="0"/>
              </a:rPr>
              <a:t>it</a:t>
            </a:r>
            <a:r>
              <a:rPr lang="es-MX" dirty="0" smtClean="0">
                <a:latin typeface="Arial" pitchFamily="34" charset="0"/>
                <a:cs typeface="Arial" pitchFamily="34" charset="0"/>
              </a:rPr>
              <a:t> is </a:t>
            </a:r>
            <a:r>
              <a:rPr lang="es-MX" dirty="0" err="1" smtClean="0">
                <a:latin typeface="Arial" pitchFamily="34" charset="0"/>
                <a:cs typeface="Arial" pitchFamily="34" charset="0"/>
              </a:rPr>
              <a:t>not</a:t>
            </a:r>
            <a:r>
              <a:rPr lang="es-MX" dirty="0" smtClean="0">
                <a:latin typeface="Arial" pitchFamily="34" charset="0"/>
                <a:cs typeface="Arial" pitchFamily="34" charset="0"/>
              </a:rPr>
              <a:t> </a:t>
            </a:r>
            <a:r>
              <a:rPr lang="es-MX" dirty="0" err="1" smtClean="0">
                <a:latin typeface="Arial" pitchFamily="34" charset="0"/>
                <a:cs typeface="Arial" pitchFamily="34" charset="0"/>
              </a:rPr>
              <a:t>only</a:t>
            </a:r>
            <a:r>
              <a:rPr lang="es-MX" dirty="0" smtClean="0">
                <a:latin typeface="Arial" pitchFamily="34" charset="0"/>
                <a:cs typeface="Arial" pitchFamily="34" charset="0"/>
              </a:rPr>
              <a:t> </a:t>
            </a:r>
            <a:r>
              <a:rPr lang="es-MX" dirty="0" err="1" smtClean="0">
                <a:latin typeface="Arial" pitchFamily="34" charset="0"/>
                <a:cs typeface="Arial" pitchFamily="34" charset="0"/>
              </a:rPr>
              <a:t>applied</a:t>
            </a:r>
            <a:r>
              <a:rPr lang="es-MX" dirty="0" smtClean="0">
                <a:latin typeface="Arial" pitchFamily="34" charset="0"/>
                <a:cs typeface="Arial" pitchFamily="34" charset="0"/>
              </a:rPr>
              <a:t> to </a:t>
            </a:r>
            <a:r>
              <a:rPr lang="es-MX" dirty="0" err="1" smtClean="0">
                <a:latin typeface="Arial" pitchFamily="34" charset="0"/>
                <a:cs typeface="Arial" pitchFamily="34" charset="0"/>
              </a:rPr>
              <a:t>the</a:t>
            </a:r>
            <a:r>
              <a:rPr lang="es-MX" dirty="0" smtClean="0">
                <a:latin typeface="Arial" pitchFamily="34" charset="0"/>
                <a:cs typeface="Arial" pitchFamily="34" charset="0"/>
              </a:rPr>
              <a:t> </a:t>
            </a:r>
            <a:r>
              <a:rPr lang="es-MX" dirty="0" err="1" smtClean="0">
                <a:latin typeface="Arial" pitchFamily="34" charset="0"/>
                <a:cs typeface="Arial" pitchFamily="34" charset="0"/>
              </a:rPr>
              <a:t>politic</a:t>
            </a:r>
            <a:r>
              <a:rPr lang="es-MX" dirty="0" smtClean="0">
                <a:latin typeface="Arial" pitchFamily="34" charset="0"/>
                <a:cs typeface="Arial" pitchFamily="34" charset="0"/>
              </a:rPr>
              <a:t> </a:t>
            </a:r>
            <a:r>
              <a:rPr lang="es-MX" dirty="0" err="1" smtClean="0">
                <a:latin typeface="Arial" pitchFamily="34" charset="0"/>
                <a:cs typeface="Arial" pitchFamily="34" charset="0"/>
              </a:rPr>
              <a:t>organization</a:t>
            </a:r>
            <a:r>
              <a:rPr lang="es-MX" dirty="0" smtClean="0">
                <a:latin typeface="Arial" pitchFamily="34" charset="0"/>
                <a:cs typeface="Arial" pitchFamily="34" charset="0"/>
              </a:rPr>
              <a:t> </a:t>
            </a:r>
            <a:r>
              <a:rPr lang="es-MX" dirty="0" err="1" smtClean="0">
                <a:latin typeface="Arial" pitchFamily="34" charset="0"/>
                <a:cs typeface="Arial" pitchFamily="34" charset="0"/>
              </a:rPr>
              <a:t>structure</a:t>
            </a:r>
            <a:r>
              <a:rPr lang="es-MX" dirty="0" smtClean="0">
                <a:latin typeface="Arial" pitchFamily="34" charset="0"/>
                <a:cs typeface="Arial" pitchFamily="34" charset="0"/>
              </a:rPr>
              <a:t>, </a:t>
            </a:r>
            <a:r>
              <a:rPr lang="es-MX" dirty="0" err="1" smtClean="0">
                <a:latin typeface="Arial" pitchFamily="34" charset="0"/>
                <a:cs typeface="Arial" pitchFamily="34" charset="0"/>
              </a:rPr>
              <a:t>but</a:t>
            </a:r>
            <a:r>
              <a:rPr lang="es-MX" dirty="0" smtClean="0">
                <a:latin typeface="Arial" pitchFamily="34" charset="0"/>
                <a:cs typeface="Arial" pitchFamily="34" charset="0"/>
              </a:rPr>
              <a:t> </a:t>
            </a:r>
            <a:r>
              <a:rPr lang="es-MX" dirty="0" err="1" smtClean="0">
                <a:latin typeface="Arial" pitchFamily="34" charset="0"/>
                <a:cs typeface="Arial" pitchFamily="34" charset="0"/>
              </a:rPr>
              <a:t>also</a:t>
            </a:r>
            <a:r>
              <a:rPr lang="es-MX" dirty="0" smtClean="0">
                <a:latin typeface="Arial" pitchFamily="34" charset="0"/>
                <a:cs typeface="Arial" pitchFamily="34" charset="0"/>
              </a:rPr>
              <a:t> to </a:t>
            </a:r>
            <a:r>
              <a:rPr lang="es-MX" dirty="0" err="1" smtClean="0">
                <a:latin typeface="Arial" pitchFamily="34" charset="0"/>
                <a:cs typeface="Arial" pitchFamily="34" charset="0"/>
              </a:rPr>
              <a:t>the</a:t>
            </a:r>
            <a:r>
              <a:rPr lang="es-MX" dirty="0" smtClean="0">
                <a:latin typeface="Arial" pitchFamily="34" charset="0"/>
                <a:cs typeface="Arial" pitchFamily="34" charset="0"/>
              </a:rPr>
              <a:t> </a:t>
            </a:r>
            <a:r>
              <a:rPr lang="es-MX" dirty="0" err="1" smtClean="0">
                <a:latin typeface="Arial" pitchFamily="34" charset="0"/>
                <a:cs typeface="Arial" pitchFamily="34" charset="0"/>
              </a:rPr>
              <a:t>public</a:t>
            </a:r>
            <a:r>
              <a:rPr lang="es-MX" dirty="0" smtClean="0">
                <a:latin typeface="Arial" pitchFamily="34" charset="0"/>
                <a:cs typeface="Arial" pitchFamily="34" charset="0"/>
              </a:rPr>
              <a:t> </a:t>
            </a:r>
            <a:r>
              <a:rPr lang="es-MX" dirty="0" err="1" smtClean="0">
                <a:latin typeface="Arial" pitchFamily="34" charset="0"/>
                <a:cs typeface="Arial" pitchFamily="34" charset="0"/>
              </a:rPr>
              <a:t>subjective</a:t>
            </a:r>
            <a:r>
              <a:rPr lang="es-MX" dirty="0" smtClean="0">
                <a:latin typeface="Arial" pitchFamily="34" charset="0"/>
                <a:cs typeface="Arial" pitchFamily="34" charset="0"/>
              </a:rPr>
              <a:t> </a:t>
            </a:r>
            <a:r>
              <a:rPr lang="es-MX" dirty="0" err="1" smtClean="0">
                <a:latin typeface="Arial" pitchFamily="34" charset="0"/>
                <a:cs typeface="Arial" pitchFamily="34" charset="0"/>
              </a:rPr>
              <a:t>rights</a:t>
            </a:r>
            <a:r>
              <a:rPr lang="es-MX" dirty="0" smtClean="0">
                <a:latin typeface="Arial" pitchFamily="34" charset="0"/>
                <a:cs typeface="Arial" pitchFamily="34" charset="0"/>
              </a:rPr>
              <a:t>. </a:t>
            </a:r>
          </a:p>
          <a:p>
            <a:pPr algn="just"/>
            <a:endParaRPr lang="es-MX" dirty="0">
              <a:latin typeface="Arial" pitchFamily="34" charset="0"/>
              <a:cs typeface="Arial" pitchFamily="34" charset="0"/>
            </a:endParaRPr>
          </a:p>
          <a:p>
            <a:pPr algn="just"/>
            <a:endParaRPr lang="es-MX" dirty="0" smtClean="0">
              <a:latin typeface="Arial" pitchFamily="34" charset="0"/>
              <a:cs typeface="Arial" pitchFamily="34" charset="0"/>
            </a:endParaRPr>
          </a:p>
          <a:p>
            <a:pPr algn="just"/>
            <a:r>
              <a:rPr lang="es-MX" b="1" dirty="0" err="1" smtClean="0">
                <a:latin typeface="Arial" pitchFamily="34" charset="0"/>
                <a:cs typeface="Arial" pitchFamily="34" charset="0"/>
              </a:rPr>
              <a:t>Keywrods</a:t>
            </a:r>
            <a:r>
              <a:rPr lang="es-MX" dirty="0" smtClean="0">
                <a:latin typeface="Arial" pitchFamily="34" charset="0"/>
                <a:cs typeface="Arial" pitchFamily="34" charset="0"/>
              </a:rPr>
              <a:t>: </a:t>
            </a:r>
            <a:r>
              <a:rPr lang="es-MX" dirty="0" err="1" smtClean="0">
                <a:latin typeface="Arial" pitchFamily="34" charset="0"/>
                <a:cs typeface="Arial" pitchFamily="34" charset="0"/>
              </a:rPr>
              <a:t>State</a:t>
            </a:r>
            <a:r>
              <a:rPr lang="es-MX" dirty="0" smtClean="0">
                <a:latin typeface="Arial" pitchFamily="34" charset="0"/>
                <a:cs typeface="Arial" pitchFamily="34" charset="0"/>
              </a:rPr>
              <a:t>, </a:t>
            </a:r>
            <a:r>
              <a:rPr lang="es-MX" dirty="0" err="1" smtClean="0">
                <a:latin typeface="Arial" pitchFamily="34" charset="0"/>
                <a:cs typeface="Arial" pitchFamily="34" charset="0"/>
              </a:rPr>
              <a:t>Constitution</a:t>
            </a:r>
            <a:r>
              <a:rPr lang="es-MX" dirty="0" smtClean="0">
                <a:latin typeface="Arial" pitchFamily="34" charset="0"/>
                <a:cs typeface="Arial" pitchFamily="34" charset="0"/>
              </a:rPr>
              <a:t>, </a:t>
            </a:r>
            <a:r>
              <a:rPr lang="es-MX" dirty="0" err="1" smtClean="0">
                <a:latin typeface="Arial" pitchFamily="34" charset="0"/>
                <a:cs typeface="Arial" pitchFamily="34" charset="0"/>
              </a:rPr>
              <a:t>State</a:t>
            </a:r>
            <a:r>
              <a:rPr lang="es-MX" dirty="0" smtClean="0">
                <a:latin typeface="Arial" pitchFamily="34" charset="0"/>
                <a:cs typeface="Arial" pitchFamily="34" charset="0"/>
              </a:rPr>
              <a:t> </a:t>
            </a:r>
            <a:r>
              <a:rPr lang="es-MX" dirty="0" err="1" smtClean="0">
                <a:latin typeface="Arial" pitchFamily="34" charset="0"/>
                <a:cs typeface="Arial" pitchFamily="34" charset="0"/>
              </a:rPr>
              <a:t>organs</a:t>
            </a:r>
            <a:endParaRPr lang="es-MX" dirty="0">
              <a:latin typeface="Arial" pitchFamily="34" charset="0"/>
              <a:cs typeface="Arial" pitchFamily="34" charset="0"/>
            </a:endParaRPr>
          </a:p>
        </p:txBody>
      </p:sp>
    </p:spTree>
    <p:extLst>
      <p:ext uri="{BB962C8B-B14F-4D97-AF65-F5344CB8AC3E}">
        <p14:creationId xmlns:p14="http://schemas.microsoft.com/office/powerpoint/2010/main" val="2171966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547664" y="2060848"/>
            <a:ext cx="7772400" cy="1500187"/>
          </a:xfrm>
        </p:spPr>
        <p:txBody>
          <a:bodyPr>
            <a:normAutofit fontScale="92500" lnSpcReduction="20000"/>
          </a:bodyPr>
          <a:lstStyle/>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dirty="0">
              <a:latin typeface="Arial" pitchFamily="34" charset="0"/>
              <a:cs typeface="Arial" pitchFamily="34" charset="0"/>
            </a:endParaRPr>
          </a:p>
          <a:p>
            <a:endParaRPr lang="es-MX" dirty="0" smtClean="0"/>
          </a:p>
          <a:p>
            <a:endParaRPr lang="es-MX" dirty="0"/>
          </a:p>
        </p:txBody>
      </p:sp>
      <p:sp>
        <p:nvSpPr>
          <p:cNvPr id="2" name="1 CuadroTexto"/>
          <p:cNvSpPr txBox="1"/>
          <p:nvPr/>
        </p:nvSpPr>
        <p:spPr>
          <a:xfrm>
            <a:off x="827584" y="1554465"/>
            <a:ext cx="7776864" cy="4247317"/>
          </a:xfrm>
          <a:prstGeom prst="rect">
            <a:avLst/>
          </a:prstGeom>
          <a:noFill/>
        </p:spPr>
        <p:txBody>
          <a:bodyPr wrap="square" rtlCol="0">
            <a:spAutoFit/>
          </a:bodyPr>
          <a:lstStyle/>
          <a:p>
            <a:pPr algn="just"/>
            <a:r>
              <a:rPr lang="es-MX" sz="2800" b="1" dirty="0">
                <a:latin typeface="Arial" pitchFamily="34" charset="0"/>
                <a:cs typeface="Arial" pitchFamily="34" charset="0"/>
              </a:rPr>
              <a:t>Objetivo general: </a:t>
            </a:r>
            <a:r>
              <a:rPr lang="es-MX" sz="2800" dirty="0"/>
              <a:t>La presente asignatura proporcionará al estudiante los conocimientos básicos de la ciencia jurídica; el conocimiento completo de la organización y estructura genérica del derecho, el aprendizaje de los conceptos jurídicos fundamentales de la teoría general del derecho, así como la adquisición de los conocimientos necesarios para el empleo de la técnica jurídica.</a:t>
            </a:r>
            <a:endParaRPr lang="es-MX" sz="2800" b="1" dirty="0">
              <a:latin typeface="Arial" pitchFamily="34" charset="0"/>
              <a:cs typeface="Arial" pitchFamily="34" charset="0"/>
            </a:endParaRPr>
          </a:p>
          <a:p>
            <a:endParaRPr lang="es-MX"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83568" y="1412776"/>
            <a:ext cx="7772400" cy="1500187"/>
          </a:xfrm>
        </p:spPr>
        <p:txBody>
          <a:bodyPr>
            <a:normAutofit/>
          </a:bodyPr>
          <a:lstStyle/>
          <a:p>
            <a:endParaRPr lang="es-MX" sz="2800" b="1" dirty="0" smtClean="0">
              <a:solidFill>
                <a:schemeClr val="tx1"/>
              </a:solidFill>
            </a:endParaRPr>
          </a:p>
          <a:p>
            <a:endParaRPr lang="es-MX" sz="2800" b="1" dirty="0">
              <a:solidFill>
                <a:schemeClr val="tx1"/>
              </a:solidFill>
            </a:endParaRPr>
          </a:p>
          <a:p>
            <a:endParaRPr lang="es-MX" sz="2800" b="1" dirty="0" smtClean="0">
              <a:solidFill>
                <a:schemeClr val="tx1"/>
              </a:solidFill>
            </a:endParaRPr>
          </a:p>
          <a:p>
            <a:endParaRPr lang="es-MX" sz="11200" b="1" dirty="0">
              <a:solidFill>
                <a:schemeClr val="tx1"/>
              </a:solidFill>
              <a:latin typeface="Arial" pitchFamily="34" charset="0"/>
              <a:cs typeface="Arial" pitchFamily="34" charset="0"/>
            </a:endParaRPr>
          </a:p>
          <a:p>
            <a:endParaRPr lang="es-MX" sz="2800" b="1" dirty="0">
              <a:solidFill>
                <a:schemeClr val="tx1"/>
              </a:solidFill>
            </a:endParaRPr>
          </a:p>
        </p:txBody>
      </p:sp>
      <p:sp>
        <p:nvSpPr>
          <p:cNvPr id="2" name="1 CuadroTexto"/>
          <p:cNvSpPr txBox="1"/>
          <p:nvPr/>
        </p:nvSpPr>
        <p:spPr>
          <a:xfrm>
            <a:off x="1187624" y="836712"/>
            <a:ext cx="6840760" cy="3970318"/>
          </a:xfrm>
          <a:prstGeom prst="rect">
            <a:avLst/>
          </a:prstGeom>
          <a:noFill/>
        </p:spPr>
        <p:txBody>
          <a:bodyPr wrap="square" rtlCol="0">
            <a:spAutoFit/>
          </a:bodyPr>
          <a:lstStyle/>
          <a:p>
            <a:pPr algn="ctr"/>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a:t>
            </a:r>
          </a:p>
          <a:p>
            <a:pPr algn="just"/>
            <a:endParaRPr lang="es-MX" sz="2800" b="1" dirty="0">
              <a:latin typeface="Arial" pitchFamily="34" charset="0"/>
              <a:cs typeface="Arial" pitchFamily="34" charset="0"/>
            </a:endParaRPr>
          </a:p>
          <a:p>
            <a:pPr algn="just"/>
            <a:r>
              <a:rPr lang="es-MX" sz="2800" dirty="0" smtClean="0">
                <a:latin typeface="Arial" pitchFamily="34" charset="0"/>
                <a:cs typeface="Arial" pitchFamily="34" charset="0"/>
              </a:rPr>
              <a:t>Unidad IX Derecho y Estado</a:t>
            </a:r>
          </a:p>
          <a:p>
            <a:pPr algn="just"/>
            <a:endParaRPr lang="es-MX" sz="2800" dirty="0">
              <a:latin typeface="Arial" pitchFamily="34" charset="0"/>
              <a:cs typeface="Arial" pitchFamily="34" charset="0"/>
            </a:endParaRPr>
          </a:p>
          <a:p>
            <a:pPr algn="ctr"/>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pPr algn="just"/>
            <a:endParaRPr lang="es-MX" sz="2800" b="1" dirty="0" smtClean="0">
              <a:latin typeface="Arial" pitchFamily="34" charset="0"/>
              <a:cs typeface="Arial" pitchFamily="34" charset="0"/>
            </a:endParaRPr>
          </a:p>
          <a:p>
            <a:pPr algn="just"/>
            <a:r>
              <a:rPr lang="es-MX" sz="2800" dirty="0"/>
              <a:t>El alumno comprenderá la relación entre el derecho y el estado, así como la estructura jurídica básica del estado mexicano</a:t>
            </a:r>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11560" y="332656"/>
            <a:ext cx="7772400" cy="6048672"/>
          </a:xfrm>
        </p:spPr>
        <p:txBody>
          <a:bodyPr>
            <a:noAutofit/>
          </a:bodyPr>
          <a:lstStyle/>
          <a:p>
            <a:pPr algn="just"/>
            <a:r>
              <a:rPr lang="es-MX" sz="2800" b="1" dirty="0">
                <a:solidFill>
                  <a:schemeClr val="tx1"/>
                </a:solidFill>
                <a:latin typeface="Arial" pitchFamily="34" charset="0"/>
                <a:cs typeface="Arial" pitchFamily="34" charset="0"/>
              </a:rPr>
              <a:t>Tema: </a:t>
            </a:r>
            <a:r>
              <a:rPr lang="es-MX" sz="2600" dirty="0" smtClean="0">
                <a:solidFill>
                  <a:schemeClr val="tx1"/>
                </a:solidFill>
                <a:latin typeface="Arial" pitchFamily="34" charset="0"/>
                <a:cs typeface="Arial" pitchFamily="34" charset="0"/>
              </a:rPr>
              <a:t>Estructura fundamental del Estado Mexicano</a:t>
            </a:r>
          </a:p>
          <a:p>
            <a:pPr algn="just"/>
            <a:endParaRPr lang="es-MX" sz="2800" dirty="0" smtClean="0">
              <a:solidFill>
                <a:schemeClr val="tx1"/>
              </a:solidFill>
              <a:latin typeface="Arial" pitchFamily="34" charset="0"/>
              <a:cs typeface="Arial" pitchFamily="34" charset="0"/>
            </a:endParaRPr>
          </a:p>
          <a:p>
            <a:pPr algn="just"/>
            <a:r>
              <a:rPr lang="es-MX" sz="2800" b="1" dirty="0" smtClean="0">
                <a:solidFill>
                  <a:schemeClr val="tx1"/>
                </a:solidFill>
                <a:latin typeface="Arial" pitchFamily="34" charset="0"/>
                <a:cs typeface="Arial" pitchFamily="34" charset="0"/>
              </a:rPr>
              <a:t>Introducción: </a:t>
            </a:r>
            <a:r>
              <a:rPr lang="es-MX" sz="2600" dirty="0" smtClean="0">
                <a:solidFill>
                  <a:schemeClr val="tx1"/>
                </a:solidFill>
                <a:latin typeface="Arial" pitchFamily="34" charset="0"/>
                <a:cs typeface="Arial" pitchFamily="34" charset="0"/>
              </a:rPr>
              <a:t>Al principio de la indivisibilidad parece oponerse la doctrina de la división de poderes de Montesquieu, según la cual en el Estado debe haber tres poderes, independientes e iguales entre sí, que se equilibran recíprocamente. </a:t>
            </a:r>
          </a:p>
          <a:p>
            <a:pPr algn="just"/>
            <a:r>
              <a:rPr lang="es-MX" sz="2600" dirty="0" smtClean="0">
                <a:solidFill>
                  <a:schemeClr val="tx1"/>
                </a:solidFill>
                <a:latin typeface="Arial" pitchFamily="34" charset="0"/>
                <a:cs typeface="Arial" pitchFamily="34" charset="0"/>
              </a:rPr>
              <a:t>Según </a:t>
            </a:r>
            <a:r>
              <a:rPr lang="es-MX" sz="2600" dirty="0" err="1" smtClean="0">
                <a:solidFill>
                  <a:schemeClr val="tx1"/>
                </a:solidFill>
                <a:latin typeface="Arial" pitchFamily="34" charset="0"/>
                <a:cs typeface="Arial" pitchFamily="34" charset="0"/>
              </a:rPr>
              <a:t>Jellinek</a:t>
            </a:r>
            <a:r>
              <a:rPr lang="es-MX" sz="2600" dirty="0" smtClean="0">
                <a:solidFill>
                  <a:schemeClr val="tx1"/>
                </a:solidFill>
                <a:latin typeface="Arial" pitchFamily="34" charset="0"/>
                <a:cs typeface="Arial" pitchFamily="34" charset="0"/>
              </a:rPr>
              <a:t>, cada órgano estatal representa, en los límites de su competencia, el poder del Estado. Así, pues, puede haber una división de competencias, sin que el poder resulte repartido. «Sea cual fuere el número de los órganos, el poder estatal es siempre el único».   </a:t>
            </a:r>
            <a:endParaRPr lang="es-MX" sz="2600" b="1" dirty="0">
              <a:solidFill>
                <a:srgbClr val="00206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2699792" y="188640"/>
            <a:ext cx="3816424" cy="461665"/>
          </a:xfrm>
          <a:prstGeom prst="rect">
            <a:avLst/>
          </a:prstGeom>
          <a:noFill/>
        </p:spPr>
        <p:txBody>
          <a:bodyPr wrap="square" rtlCol="0">
            <a:spAutoFit/>
          </a:bodyPr>
          <a:lstStyle/>
          <a:p>
            <a:pPr algn="ctr"/>
            <a:r>
              <a:rPr lang="es-MX" sz="2400" b="1" dirty="0" smtClean="0">
                <a:latin typeface="Arial" pitchFamily="34" charset="0"/>
                <a:cs typeface="Arial" pitchFamily="34" charset="0"/>
              </a:rPr>
              <a:t>PODER JUDICIAL</a:t>
            </a:r>
            <a:endParaRPr lang="es-MX" sz="2400" b="1" dirty="0">
              <a:latin typeface="Arial" pitchFamily="34" charset="0"/>
              <a:cs typeface="Arial" pitchFamily="34" charset="0"/>
            </a:endParaRPr>
          </a:p>
        </p:txBody>
      </p:sp>
      <p:sp>
        <p:nvSpPr>
          <p:cNvPr id="2" name="1 CuadroTexto"/>
          <p:cNvSpPr txBox="1"/>
          <p:nvPr/>
        </p:nvSpPr>
        <p:spPr>
          <a:xfrm>
            <a:off x="899592" y="2427853"/>
            <a:ext cx="7488832" cy="2585323"/>
          </a:xfrm>
          <a:prstGeom prst="rect">
            <a:avLst/>
          </a:prstGeom>
          <a:noFill/>
        </p:spPr>
        <p:txBody>
          <a:bodyPr wrap="square" rtlCol="0">
            <a:spAutoFit/>
          </a:bodyPr>
          <a:lstStyle/>
          <a:p>
            <a:r>
              <a:rPr lang="es-MX" dirty="0">
                <a:latin typeface="Arial" pitchFamily="34" charset="0"/>
                <a:cs typeface="Arial" pitchFamily="34" charset="0"/>
              </a:rPr>
              <a:t>Artículo </a:t>
            </a:r>
            <a:r>
              <a:rPr lang="es-MX" dirty="0" smtClean="0">
                <a:latin typeface="Arial" pitchFamily="34" charset="0"/>
                <a:cs typeface="Arial" pitchFamily="34" charset="0"/>
              </a:rPr>
              <a:t>94 Constitucional. </a:t>
            </a:r>
          </a:p>
          <a:p>
            <a:endParaRPr lang="es-MX" dirty="0">
              <a:latin typeface="Arial" pitchFamily="34" charset="0"/>
              <a:cs typeface="Arial" pitchFamily="34" charset="0"/>
            </a:endParaRPr>
          </a:p>
          <a:p>
            <a:pPr algn="just"/>
            <a:r>
              <a:rPr lang="es-MX" dirty="0">
                <a:latin typeface="Arial" pitchFamily="34" charset="0"/>
                <a:cs typeface="Arial" pitchFamily="34" charset="0"/>
              </a:rPr>
              <a:t>Se deposita el ejercicio del Poder Judicial de la </a:t>
            </a:r>
            <a:r>
              <a:rPr lang="es-MX" dirty="0" smtClean="0">
                <a:latin typeface="Arial" pitchFamily="34" charset="0"/>
                <a:cs typeface="Arial" pitchFamily="34" charset="0"/>
              </a:rPr>
              <a:t>Federación </a:t>
            </a:r>
            <a:r>
              <a:rPr lang="es-MX" dirty="0">
                <a:latin typeface="Arial" pitchFamily="34" charset="0"/>
                <a:cs typeface="Arial" pitchFamily="34" charset="0"/>
              </a:rPr>
              <a:t>en una Suprema Corte de </a:t>
            </a:r>
            <a:r>
              <a:rPr lang="es-MX" dirty="0" smtClean="0">
                <a:latin typeface="Arial" pitchFamily="34" charset="0"/>
                <a:cs typeface="Arial" pitchFamily="34" charset="0"/>
              </a:rPr>
              <a:t>Justicia</a:t>
            </a:r>
            <a:r>
              <a:rPr lang="es-MX" dirty="0">
                <a:latin typeface="Arial" pitchFamily="34" charset="0"/>
                <a:cs typeface="Arial" pitchFamily="34" charset="0"/>
              </a:rPr>
              <a:t>, en un Tribunal Electoral, en Tribunales </a:t>
            </a:r>
            <a:r>
              <a:rPr lang="es-MX" dirty="0" smtClean="0">
                <a:latin typeface="Arial" pitchFamily="34" charset="0"/>
                <a:cs typeface="Arial" pitchFamily="34" charset="0"/>
              </a:rPr>
              <a:t>Colegiados </a:t>
            </a:r>
            <a:r>
              <a:rPr lang="es-MX" dirty="0">
                <a:latin typeface="Arial" pitchFamily="34" charset="0"/>
                <a:cs typeface="Arial" pitchFamily="34" charset="0"/>
              </a:rPr>
              <a:t>y Unitarios de Circuito y en Juzgados de </a:t>
            </a:r>
            <a:r>
              <a:rPr lang="es-MX" dirty="0" smtClean="0">
                <a:latin typeface="Arial" pitchFamily="34" charset="0"/>
                <a:cs typeface="Arial" pitchFamily="34" charset="0"/>
              </a:rPr>
              <a:t>Distrito</a:t>
            </a:r>
            <a:r>
              <a:rPr lang="es-MX" dirty="0">
                <a:latin typeface="Arial" pitchFamily="34" charset="0"/>
                <a:cs typeface="Arial" pitchFamily="34" charset="0"/>
              </a:rPr>
              <a:t>. </a:t>
            </a:r>
            <a:endParaRPr lang="es-MX" dirty="0" smtClean="0">
              <a:latin typeface="Arial" pitchFamily="34" charset="0"/>
              <a:cs typeface="Arial" pitchFamily="34" charset="0"/>
            </a:endParaRPr>
          </a:p>
          <a:p>
            <a:pPr algn="just"/>
            <a:endParaRPr lang="es-MX" dirty="0">
              <a:latin typeface="Arial" pitchFamily="34" charset="0"/>
              <a:cs typeface="Arial" pitchFamily="34" charset="0"/>
            </a:endParaRPr>
          </a:p>
          <a:p>
            <a:pPr algn="just"/>
            <a:r>
              <a:rPr lang="es-MX" dirty="0" smtClean="0">
                <a:latin typeface="Arial" pitchFamily="34" charset="0"/>
                <a:cs typeface="Arial" pitchFamily="34" charset="0"/>
              </a:rPr>
              <a:t>La </a:t>
            </a:r>
            <a:r>
              <a:rPr lang="es-MX" dirty="0">
                <a:latin typeface="Arial" pitchFamily="34" charset="0"/>
                <a:cs typeface="Arial" pitchFamily="34" charset="0"/>
              </a:rPr>
              <a:t>Suprema Corte de Justicia de la Nación se </a:t>
            </a:r>
            <a:r>
              <a:rPr lang="es-MX" dirty="0" smtClean="0">
                <a:latin typeface="Arial" pitchFamily="34" charset="0"/>
                <a:cs typeface="Arial" pitchFamily="34" charset="0"/>
              </a:rPr>
              <a:t>compondrá </a:t>
            </a:r>
            <a:r>
              <a:rPr lang="es-MX" dirty="0">
                <a:latin typeface="Arial" pitchFamily="34" charset="0"/>
                <a:cs typeface="Arial" pitchFamily="34" charset="0"/>
              </a:rPr>
              <a:t>de once Ministros y funcionará en Pleno o </a:t>
            </a:r>
            <a:r>
              <a:rPr lang="es-MX" dirty="0" smtClean="0">
                <a:latin typeface="Arial" pitchFamily="34" charset="0"/>
                <a:cs typeface="Arial" pitchFamily="34" charset="0"/>
              </a:rPr>
              <a:t>en </a:t>
            </a:r>
            <a:r>
              <a:rPr lang="es-MX" dirty="0">
                <a:latin typeface="Arial" pitchFamily="34" charset="0"/>
                <a:cs typeface="Arial" pitchFamily="34" charset="0"/>
              </a:rPr>
              <a:t>Salas. </a:t>
            </a:r>
            <a:endParaRPr lang="es-MX" dirty="0" smtClean="0">
              <a:latin typeface="Arial" pitchFamily="34" charset="0"/>
              <a:cs typeface="Arial" pitchFamily="34" charset="0"/>
            </a:endParaRPr>
          </a:p>
          <a:p>
            <a:pPr algn="just"/>
            <a:endParaRPr lang="es-MX" dirty="0">
              <a:latin typeface="Arial" pitchFamily="34" charset="0"/>
              <a:cs typeface="Arial" pitchFamily="34" charset="0"/>
            </a:endParaRP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2120" y="650305"/>
            <a:ext cx="3100933" cy="1863452"/>
          </a:xfrm>
          <a:prstGeom prst="rect">
            <a:avLst/>
          </a:prstGeom>
        </p:spPr>
      </p:pic>
    </p:spTree>
    <p:extLst>
      <p:ext uri="{BB962C8B-B14F-4D97-AF65-F5344CB8AC3E}">
        <p14:creationId xmlns:p14="http://schemas.microsoft.com/office/powerpoint/2010/main" val="27062990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764704"/>
            <a:ext cx="7488832" cy="2862322"/>
          </a:xfrm>
          <a:prstGeom prst="rect">
            <a:avLst/>
          </a:prstGeom>
          <a:noFill/>
        </p:spPr>
        <p:txBody>
          <a:bodyPr wrap="square" rtlCol="0">
            <a:spAutoFit/>
          </a:bodyPr>
          <a:lstStyle/>
          <a:p>
            <a:pPr algn="just"/>
            <a:endParaRPr lang="es-MX" dirty="0">
              <a:latin typeface="Arial" pitchFamily="34" charset="0"/>
              <a:cs typeface="Arial" pitchFamily="34" charset="0"/>
            </a:endParaRPr>
          </a:p>
          <a:p>
            <a:pPr algn="just"/>
            <a:r>
              <a:rPr lang="es-MX" dirty="0" smtClean="0">
                <a:latin typeface="Arial" pitchFamily="34" charset="0"/>
                <a:cs typeface="Arial" pitchFamily="34" charset="0"/>
              </a:rPr>
              <a:t>La </a:t>
            </a:r>
            <a:r>
              <a:rPr lang="es-MX" dirty="0">
                <a:latin typeface="Arial" pitchFamily="34" charset="0"/>
                <a:cs typeface="Arial" pitchFamily="34" charset="0"/>
              </a:rPr>
              <a:t>competencia de la Suprema Corte, su </a:t>
            </a:r>
            <a:r>
              <a:rPr lang="es-MX" dirty="0" smtClean="0">
                <a:latin typeface="Arial" pitchFamily="34" charset="0"/>
                <a:cs typeface="Arial" pitchFamily="34" charset="0"/>
              </a:rPr>
              <a:t>funcionamiento </a:t>
            </a:r>
            <a:r>
              <a:rPr lang="es-MX" dirty="0">
                <a:latin typeface="Arial" pitchFamily="34" charset="0"/>
                <a:cs typeface="Arial" pitchFamily="34" charset="0"/>
              </a:rPr>
              <a:t>en Pleno y Salas, la competencia de los </a:t>
            </a:r>
            <a:r>
              <a:rPr lang="es-MX" dirty="0" smtClean="0">
                <a:latin typeface="Arial" pitchFamily="34" charset="0"/>
                <a:cs typeface="Arial" pitchFamily="34" charset="0"/>
              </a:rPr>
              <a:t>Tribunales </a:t>
            </a:r>
            <a:r>
              <a:rPr lang="es-MX" dirty="0">
                <a:latin typeface="Arial" pitchFamily="34" charset="0"/>
                <a:cs typeface="Arial" pitchFamily="34" charset="0"/>
              </a:rPr>
              <a:t>de Circuito, de los Juzgados de </a:t>
            </a:r>
            <a:r>
              <a:rPr lang="es-MX" dirty="0" smtClean="0">
                <a:latin typeface="Arial" pitchFamily="34" charset="0"/>
                <a:cs typeface="Arial" pitchFamily="34" charset="0"/>
              </a:rPr>
              <a:t>Distrito y </a:t>
            </a:r>
            <a:r>
              <a:rPr lang="es-MX" dirty="0">
                <a:latin typeface="Arial" pitchFamily="34" charset="0"/>
                <a:cs typeface="Arial" pitchFamily="34" charset="0"/>
              </a:rPr>
              <a:t>del Tribunal Electoral, así como las </a:t>
            </a:r>
            <a:r>
              <a:rPr lang="es-MX" dirty="0" smtClean="0">
                <a:latin typeface="Arial" pitchFamily="34" charset="0"/>
                <a:cs typeface="Arial" pitchFamily="34" charset="0"/>
              </a:rPr>
              <a:t>responsabilidades </a:t>
            </a:r>
            <a:r>
              <a:rPr lang="es-MX" dirty="0">
                <a:latin typeface="Arial" pitchFamily="34" charset="0"/>
                <a:cs typeface="Arial" pitchFamily="34" charset="0"/>
              </a:rPr>
              <a:t>en que incurran los servidores </a:t>
            </a:r>
            <a:r>
              <a:rPr lang="es-MX" dirty="0" smtClean="0">
                <a:latin typeface="Arial" pitchFamily="34" charset="0"/>
                <a:cs typeface="Arial" pitchFamily="34" charset="0"/>
              </a:rPr>
              <a:t>públicos </a:t>
            </a:r>
            <a:r>
              <a:rPr lang="es-MX" dirty="0">
                <a:latin typeface="Arial" pitchFamily="34" charset="0"/>
                <a:cs typeface="Arial" pitchFamily="34" charset="0"/>
              </a:rPr>
              <a:t>del Poder Judicial de la Federación, se </a:t>
            </a:r>
            <a:r>
              <a:rPr lang="es-MX" dirty="0" smtClean="0">
                <a:latin typeface="Arial" pitchFamily="34" charset="0"/>
                <a:cs typeface="Arial" pitchFamily="34" charset="0"/>
              </a:rPr>
              <a:t>regirán por </a:t>
            </a:r>
            <a:r>
              <a:rPr lang="es-MX" dirty="0">
                <a:latin typeface="Arial" pitchFamily="34" charset="0"/>
                <a:cs typeface="Arial" pitchFamily="34" charset="0"/>
              </a:rPr>
              <a:t>lo que dispongan las leyes, de conformidad con </a:t>
            </a:r>
            <a:r>
              <a:rPr lang="es-MX" dirty="0" smtClean="0">
                <a:latin typeface="Arial" pitchFamily="34" charset="0"/>
                <a:cs typeface="Arial" pitchFamily="34" charset="0"/>
              </a:rPr>
              <a:t>las </a:t>
            </a:r>
            <a:r>
              <a:rPr lang="es-MX" dirty="0">
                <a:latin typeface="Arial" pitchFamily="34" charset="0"/>
                <a:cs typeface="Arial" pitchFamily="34" charset="0"/>
              </a:rPr>
              <a:t>bases que esta Constitución establece. </a:t>
            </a:r>
            <a:endParaRPr lang="es-MX" dirty="0" smtClean="0">
              <a:latin typeface="Arial" pitchFamily="34" charset="0"/>
              <a:cs typeface="Arial" pitchFamily="34" charset="0"/>
            </a:endParaRPr>
          </a:p>
          <a:p>
            <a:pPr algn="just"/>
            <a:endParaRPr lang="es-MX" dirty="0">
              <a:latin typeface="Arial" pitchFamily="34" charset="0"/>
              <a:cs typeface="Arial" pitchFamily="34" charset="0"/>
            </a:endParaRPr>
          </a:p>
          <a:p>
            <a:pPr algn="just"/>
            <a:r>
              <a:rPr lang="es-MX" dirty="0" smtClean="0">
                <a:latin typeface="Arial" pitchFamily="34" charset="0"/>
                <a:cs typeface="Arial" pitchFamily="34" charset="0"/>
              </a:rPr>
              <a:t>Los </a:t>
            </a:r>
            <a:r>
              <a:rPr lang="es-MX" dirty="0">
                <a:latin typeface="Arial" pitchFamily="34" charset="0"/>
                <a:cs typeface="Arial" pitchFamily="34" charset="0"/>
              </a:rPr>
              <a:t>Ministros de la Suprema Corte de Justicia </a:t>
            </a:r>
            <a:r>
              <a:rPr lang="es-MX" dirty="0" smtClean="0">
                <a:latin typeface="Arial" pitchFamily="34" charset="0"/>
                <a:cs typeface="Arial" pitchFamily="34" charset="0"/>
              </a:rPr>
              <a:t>durarán </a:t>
            </a:r>
            <a:r>
              <a:rPr lang="es-MX" dirty="0">
                <a:latin typeface="Arial" pitchFamily="34" charset="0"/>
                <a:cs typeface="Arial" pitchFamily="34" charset="0"/>
              </a:rPr>
              <a:t>en su encargo quince </a:t>
            </a:r>
            <a:r>
              <a:rPr lang="es-MX" dirty="0" smtClean="0">
                <a:latin typeface="Arial" pitchFamily="34" charset="0"/>
                <a:cs typeface="Arial" pitchFamily="34" charset="0"/>
              </a:rPr>
              <a:t>años. </a:t>
            </a:r>
            <a:endParaRPr lang="es-MX" sz="2000" dirty="0">
              <a:latin typeface="Arial" pitchFamily="34" charset="0"/>
              <a:cs typeface="Arial" pitchFamily="34" charset="0"/>
            </a:endParaRP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7864" y="3814539"/>
            <a:ext cx="2295525" cy="1990725"/>
          </a:xfrm>
          <a:prstGeom prst="rect">
            <a:avLst/>
          </a:prstGeom>
        </p:spPr>
      </p:pic>
    </p:spTree>
    <p:extLst>
      <p:ext uri="{BB962C8B-B14F-4D97-AF65-F5344CB8AC3E}">
        <p14:creationId xmlns:p14="http://schemas.microsoft.com/office/powerpoint/2010/main" val="31776988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2" y="1196752"/>
            <a:ext cx="7704856" cy="2031325"/>
          </a:xfrm>
          <a:prstGeom prst="rect">
            <a:avLst/>
          </a:prstGeom>
          <a:noFill/>
        </p:spPr>
        <p:txBody>
          <a:bodyPr wrap="square" rtlCol="0">
            <a:spAutoFit/>
          </a:bodyPr>
          <a:lstStyle/>
          <a:p>
            <a:pPr marL="285750" indent="-285750" algn="just">
              <a:buFont typeface="Wingdings" pitchFamily="2" charset="2"/>
              <a:buChar char="§"/>
            </a:pPr>
            <a:r>
              <a:rPr lang="es-MX" dirty="0" smtClean="0">
                <a:latin typeface="Arial" pitchFamily="34" charset="0"/>
                <a:cs typeface="Arial" pitchFamily="34" charset="0"/>
              </a:rPr>
              <a:t>Ser </a:t>
            </a:r>
            <a:r>
              <a:rPr lang="es-MX" dirty="0">
                <a:latin typeface="Arial" pitchFamily="34" charset="0"/>
                <a:cs typeface="Arial" pitchFamily="34" charset="0"/>
              </a:rPr>
              <a:t>ciudadano mexicano por nacimiento, en pleno </a:t>
            </a:r>
            <a:r>
              <a:rPr lang="es-MX" dirty="0" smtClean="0">
                <a:latin typeface="Arial" pitchFamily="34" charset="0"/>
                <a:cs typeface="Arial" pitchFamily="34" charset="0"/>
              </a:rPr>
              <a:t>ejercicio </a:t>
            </a:r>
            <a:r>
              <a:rPr lang="es-MX" dirty="0">
                <a:latin typeface="Arial" pitchFamily="34" charset="0"/>
                <a:cs typeface="Arial" pitchFamily="34" charset="0"/>
              </a:rPr>
              <a:t>de sus derechos políticos y civiles. </a:t>
            </a:r>
            <a:endParaRPr lang="es-MX" dirty="0" smtClean="0">
              <a:latin typeface="Arial" pitchFamily="34" charset="0"/>
              <a:cs typeface="Arial" pitchFamily="34" charset="0"/>
            </a:endParaRPr>
          </a:p>
          <a:p>
            <a:pPr marL="285750" indent="-285750" algn="just">
              <a:buFont typeface="Wingdings" pitchFamily="2" charset="2"/>
              <a:buChar char="§"/>
            </a:pPr>
            <a:r>
              <a:rPr lang="es-MX" dirty="0" smtClean="0">
                <a:latin typeface="Arial" pitchFamily="34" charset="0"/>
                <a:cs typeface="Arial" pitchFamily="34" charset="0"/>
              </a:rPr>
              <a:t>Tener </a:t>
            </a:r>
            <a:r>
              <a:rPr lang="es-MX" dirty="0">
                <a:latin typeface="Arial" pitchFamily="34" charset="0"/>
                <a:cs typeface="Arial" pitchFamily="34" charset="0"/>
              </a:rPr>
              <a:t>cuando menos treinta y cinco años cumplidos </a:t>
            </a:r>
            <a:r>
              <a:rPr lang="es-MX" dirty="0" smtClean="0">
                <a:latin typeface="Arial" pitchFamily="34" charset="0"/>
                <a:cs typeface="Arial" pitchFamily="34" charset="0"/>
              </a:rPr>
              <a:t>el </a:t>
            </a:r>
            <a:r>
              <a:rPr lang="es-MX" dirty="0">
                <a:latin typeface="Arial" pitchFamily="34" charset="0"/>
                <a:cs typeface="Arial" pitchFamily="34" charset="0"/>
              </a:rPr>
              <a:t>día de la </a:t>
            </a:r>
            <a:r>
              <a:rPr lang="es-MX" dirty="0" smtClean="0">
                <a:latin typeface="Arial" pitchFamily="34" charset="0"/>
                <a:cs typeface="Arial" pitchFamily="34" charset="0"/>
              </a:rPr>
              <a:t>designación.</a:t>
            </a:r>
          </a:p>
          <a:p>
            <a:pPr marL="285750" indent="-285750" algn="just">
              <a:buFont typeface="Wingdings" pitchFamily="2" charset="2"/>
              <a:buChar char="§"/>
            </a:pPr>
            <a:r>
              <a:rPr lang="es-MX" dirty="0" smtClean="0">
                <a:latin typeface="Arial" pitchFamily="34" charset="0"/>
                <a:cs typeface="Arial" pitchFamily="34" charset="0"/>
              </a:rPr>
              <a:t>Poseer </a:t>
            </a:r>
            <a:r>
              <a:rPr lang="es-MX" dirty="0">
                <a:latin typeface="Arial" pitchFamily="34" charset="0"/>
                <a:cs typeface="Arial" pitchFamily="34" charset="0"/>
              </a:rPr>
              <a:t>el día de la designación, con antigüedad </a:t>
            </a:r>
            <a:r>
              <a:rPr lang="es-MX" dirty="0" smtClean="0">
                <a:latin typeface="Arial" pitchFamily="34" charset="0"/>
                <a:cs typeface="Arial" pitchFamily="34" charset="0"/>
              </a:rPr>
              <a:t>mínima </a:t>
            </a:r>
            <a:r>
              <a:rPr lang="es-MX" dirty="0">
                <a:latin typeface="Arial" pitchFamily="34" charset="0"/>
                <a:cs typeface="Arial" pitchFamily="34" charset="0"/>
              </a:rPr>
              <a:t>de diez años, título profesional de </a:t>
            </a:r>
            <a:r>
              <a:rPr lang="es-MX" dirty="0" smtClean="0">
                <a:latin typeface="Arial" pitchFamily="34" charset="0"/>
                <a:cs typeface="Arial" pitchFamily="34" charset="0"/>
              </a:rPr>
              <a:t>licenciado </a:t>
            </a:r>
            <a:r>
              <a:rPr lang="es-MX" dirty="0">
                <a:latin typeface="Arial" pitchFamily="34" charset="0"/>
                <a:cs typeface="Arial" pitchFamily="34" charset="0"/>
              </a:rPr>
              <a:t>en derecho, expedido por autoridad o </a:t>
            </a:r>
            <a:r>
              <a:rPr lang="es-MX" dirty="0" smtClean="0">
                <a:latin typeface="Arial" pitchFamily="34" charset="0"/>
                <a:cs typeface="Arial" pitchFamily="34" charset="0"/>
              </a:rPr>
              <a:t>institución </a:t>
            </a:r>
            <a:r>
              <a:rPr lang="es-MX" dirty="0">
                <a:latin typeface="Arial" pitchFamily="34" charset="0"/>
                <a:cs typeface="Arial" pitchFamily="34" charset="0"/>
              </a:rPr>
              <a:t>legalmente facultada para </a:t>
            </a:r>
            <a:r>
              <a:rPr lang="es-MX" dirty="0" smtClean="0">
                <a:latin typeface="Arial" pitchFamily="34" charset="0"/>
                <a:cs typeface="Arial" pitchFamily="34" charset="0"/>
              </a:rPr>
              <a:t>ello.</a:t>
            </a:r>
          </a:p>
        </p:txBody>
      </p:sp>
      <p:sp>
        <p:nvSpPr>
          <p:cNvPr id="7" name="6 CuadroTexto"/>
          <p:cNvSpPr txBox="1"/>
          <p:nvPr/>
        </p:nvSpPr>
        <p:spPr>
          <a:xfrm>
            <a:off x="467544" y="404664"/>
            <a:ext cx="8208912" cy="1015663"/>
          </a:xfrm>
          <a:prstGeom prst="rect">
            <a:avLst/>
          </a:prstGeom>
          <a:noFill/>
        </p:spPr>
        <p:txBody>
          <a:bodyPr wrap="square" rtlCol="0">
            <a:spAutoFit/>
          </a:bodyPr>
          <a:lstStyle/>
          <a:p>
            <a:pPr algn="ctr"/>
            <a:r>
              <a:rPr lang="es-MX" sz="2000" b="1" dirty="0">
                <a:latin typeface="Arial" pitchFamily="34" charset="0"/>
                <a:cs typeface="Arial" pitchFamily="34" charset="0"/>
              </a:rPr>
              <a:t>Artículo </a:t>
            </a:r>
            <a:r>
              <a:rPr lang="es-MX" sz="2000" b="1" dirty="0" smtClean="0">
                <a:latin typeface="Arial" pitchFamily="34" charset="0"/>
                <a:cs typeface="Arial" pitchFamily="34" charset="0"/>
              </a:rPr>
              <a:t>95 Constitucional. Para </a:t>
            </a:r>
            <a:r>
              <a:rPr lang="es-MX" sz="2000" b="1" dirty="0">
                <a:latin typeface="Arial" pitchFamily="34" charset="0"/>
                <a:cs typeface="Arial" pitchFamily="34" charset="0"/>
              </a:rPr>
              <a:t>ser electo ministro de la Suprema Corte de </a:t>
            </a:r>
            <a:r>
              <a:rPr lang="es-MX" sz="2000" b="1" dirty="0" smtClean="0">
                <a:latin typeface="Arial" pitchFamily="34" charset="0"/>
                <a:cs typeface="Arial" pitchFamily="34" charset="0"/>
              </a:rPr>
              <a:t>Justicia </a:t>
            </a:r>
            <a:r>
              <a:rPr lang="es-MX" sz="2000" b="1" dirty="0">
                <a:latin typeface="Arial" pitchFamily="34" charset="0"/>
                <a:cs typeface="Arial" pitchFamily="34" charset="0"/>
              </a:rPr>
              <a:t>de la Nación, se necesita: </a:t>
            </a:r>
          </a:p>
          <a:p>
            <a:pPr algn="ctr"/>
            <a:endParaRPr lang="es-MX" sz="2000" b="1" dirty="0">
              <a:latin typeface="Arial" pitchFamily="34" charset="0"/>
              <a:cs typeface="Arial" pitchFamily="34" charset="0"/>
            </a:endParaRP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0443" y="3573016"/>
            <a:ext cx="3843114" cy="2509242"/>
          </a:xfrm>
          <a:prstGeom prst="rect">
            <a:avLst/>
          </a:prstGeom>
        </p:spPr>
      </p:pic>
    </p:spTree>
    <p:extLst>
      <p:ext uri="{BB962C8B-B14F-4D97-AF65-F5344CB8AC3E}">
        <p14:creationId xmlns:p14="http://schemas.microsoft.com/office/powerpoint/2010/main" val="144859594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2715</TotalTime>
  <Words>920</Words>
  <Application>Microsoft Office PowerPoint</Application>
  <PresentationFormat>Presentación en pantalla (4:3)</PresentationFormat>
  <Paragraphs>78</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Calibri</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Guadalupe Chávez</cp:lastModifiedBy>
  <cp:revision>145</cp:revision>
  <dcterms:created xsi:type="dcterms:W3CDTF">2012-08-07T16:35:15Z</dcterms:created>
  <dcterms:modified xsi:type="dcterms:W3CDTF">2016-08-23T02:46:36Z</dcterms:modified>
</cp:coreProperties>
</file>